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5"/>
  </p:notesMasterIdLst>
  <p:sldIdLst>
    <p:sldId id="256" r:id="rId6"/>
    <p:sldId id="257" r:id="rId7"/>
    <p:sldId id="258" r:id="rId8"/>
    <p:sldId id="259" r:id="rId9"/>
    <p:sldId id="260" r:id="rId10"/>
    <p:sldId id="261" r:id="rId11"/>
    <p:sldId id="262" r:id="rId12"/>
    <p:sldId id="263" r:id="rId13"/>
    <p:sldId id="264" r:id="rId14"/>
  </p:sldIdLst>
  <p:sldSz cx="18288000" cy="10287000"/>
  <p:notesSz cx="6858000" cy="9144000"/>
  <p:embeddedFontLst>
    <p:embeddedFont>
      <p:font typeface="Calibri (MS)" charset="1" panose="020F0502020204030204"/>
      <p:regular r:id="rId18"/>
    </p:embeddedFont>
    <p:embeddedFont>
      <p:font typeface="Press Start 2P" charset="1" panose="00000500000000000000"/>
      <p:regular r:id="rId20"/>
    </p:embeddedFont>
    <p:embeddedFont>
      <p:font typeface="Calibri (MS) Italics" charset="1" panose="020F05020202040A0204"/>
      <p:regular r:id="rId21"/>
    </p:embeddedFont>
    <p:embeddedFont>
      <p:font typeface="Calibri (MS) Bold" charset="1" panose="020F0702030404030204"/>
      <p:regular r:id="rId23"/>
    </p:embeddedFont>
    <p:embeddedFont>
      <p:font typeface="Arial" charset="1" panose="020B0502020202020204"/>
      <p:regular r:id="rId26"/>
    </p:embeddedFont>
    <p:embeddedFont>
      <p:font typeface="Arial Bold" charset="1" panose="020B0802020202020204"/>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notesMasters/notesMaster1.xml" Type="http://schemas.openxmlformats.org/officeDocument/2006/relationships/notesMaster"/><Relationship Id="rId16" Target="theme/theme2.xml" Type="http://schemas.openxmlformats.org/officeDocument/2006/relationships/theme"/><Relationship Id="rId17" Target="notesSlides/notesSlide1.xml" Type="http://schemas.openxmlformats.org/officeDocument/2006/relationships/notesSlide"/><Relationship Id="rId18" Target="fonts/font18.fntdata" Type="http://schemas.openxmlformats.org/officeDocument/2006/relationships/font"/><Relationship Id="rId19" Target="notesSlides/notesSlide2.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notesSlides/notesSlide3.xml" Type="http://schemas.openxmlformats.org/officeDocument/2006/relationships/notesSlide"/><Relationship Id="rId23" Target="fonts/font23.fntdata" Type="http://schemas.openxmlformats.org/officeDocument/2006/relationships/font"/><Relationship Id="rId24" Target="notesSlides/notesSlide4.xml" Type="http://schemas.openxmlformats.org/officeDocument/2006/relationships/notesSlide"/><Relationship Id="rId25" Target="notesSlides/notesSlide5.xml" Type="http://schemas.openxmlformats.org/officeDocument/2006/relationships/notesSlide"/><Relationship Id="rId26" Target="fonts/font26.fntdata" Type="http://schemas.openxmlformats.org/officeDocument/2006/relationships/font"/><Relationship Id="rId27" Target="notesSlides/notesSlide6.xml" Type="http://schemas.openxmlformats.org/officeDocument/2006/relationships/notesSlide"/><Relationship Id="rId28" Target="notesSlides/notesSlide7.xml" Type="http://schemas.openxmlformats.org/officeDocument/2006/relationships/notesSlide"/><Relationship Id="rId29" Target="fonts/font29.fntdata" Type="http://schemas.openxmlformats.org/officeDocument/2006/relationships/font"/><Relationship Id="rId3" Target="viewProps.xml" Type="http://schemas.openxmlformats.org/officeDocument/2006/relationships/viewProps"/><Relationship Id="rId30" Target="notesSlides/notesSlide8.xml" Type="http://schemas.openxmlformats.org/officeDocument/2006/relationships/notesSlide"/><Relationship Id="rId31" Target="notesSlides/notesSlide9.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Goals and Vision: Ensure all partners work toward shared objectives.</a:t>
            </a:r>
          </a:p>
          <a:p>
            <a:r>
              <a:rPr lang="en-US"/>
              <a:t>Trust and Respect: Build trust through communication and understanding.</a:t>
            </a:r>
          </a:p>
          <a:p>
            <a:r>
              <a:rPr lang="en-US"/>
              <a:t>Clear Roles: Define roles to avoid confusion.</a:t>
            </a:r>
          </a:p>
          <a:p>
            <a:r>
              <a:rPr lang="en-US"/>
              <a:t>Communication: Regular updates keep everyone informed and heard.</a:t>
            </a:r>
          </a:p>
          <a:p>
            <a:r>
              <a:rPr lang="en-US"/>
              <a:t>Shared Resources: Equitably share resources so all benefit.</a:t>
            </a:r>
          </a:p>
          <a:p>
            <a:r>
              <a:rPr lang="en-US"/>
              <a:t>Flexibility: Adapt when needed to stay on course.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9.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2.png" Type="http://schemas.openxmlformats.org/officeDocument/2006/relationships/image"/><Relationship Id="rId12" Target="../media/image18.png" Type="http://schemas.openxmlformats.org/officeDocument/2006/relationships/image"/><Relationship Id="rId2" Target="../notesSlides/notesSlide8.xml" Type="http://schemas.openxmlformats.org/officeDocument/2006/relationships/notesSlide"/><Relationship Id="rId3" Target="../media/image1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png" Type="http://schemas.openxmlformats.org/officeDocument/2006/relationships/image"/><Relationship Id="rId11" Target="../media/image17.png" Type="http://schemas.openxmlformats.org/officeDocument/2006/relationships/image"/><Relationship Id="rId12" Target="../media/image20.png" Type="http://schemas.openxmlformats.org/officeDocument/2006/relationships/image"/><Relationship Id="rId2" Target="../notesSlides/notesSlide9.xml" Type="http://schemas.openxmlformats.org/officeDocument/2006/relationships/notesSlide"/><Relationship Id="rId3" Target="../media/image19.png" Type="http://schemas.openxmlformats.org/officeDocument/2006/relationships/image"/><Relationship Id="rId4" Target="../media/image10.png" Type="http://schemas.openxmlformats.org/officeDocument/2006/relationships/image"/><Relationship Id="rId5" Target="../media/image11.png" Type="http://schemas.openxmlformats.org/officeDocument/2006/relationships/image"/><Relationship Id="rId6" Target="../media/image12.png" Type="http://schemas.openxmlformats.org/officeDocument/2006/relationships/image"/><Relationship Id="rId7" Target="../media/image13.png" Type="http://schemas.openxmlformats.org/officeDocument/2006/relationships/image"/><Relationship Id="rId8" Target="../media/image14.png" Type="http://schemas.openxmlformats.org/officeDocument/2006/relationships/image"/><Relationship Id="rId9" Target="../media/image1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1969285" cy="2172575"/>
            <a:chOff x="0" y="0"/>
            <a:chExt cx="14699816" cy="2668200"/>
          </a:xfrm>
        </p:grpSpPr>
        <p:sp>
          <p:nvSpPr>
            <p:cNvPr name="Freeform 18" id="18"/>
            <p:cNvSpPr/>
            <p:nvPr/>
          </p:nvSpPr>
          <p:spPr>
            <a:xfrm flipH="false" flipV="false" rot="0">
              <a:off x="0" y="0"/>
              <a:ext cx="14699816" cy="2668200"/>
            </a:xfrm>
            <a:custGeom>
              <a:avLst/>
              <a:gdLst/>
              <a:ahLst/>
              <a:cxnLst/>
              <a:rect r="r" b="b" t="t" l="l"/>
              <a:pathLst>
                <a:path h="2668200" w="14699816">
                  <a:moveTo>
                    <a:pt x="0" y="0"/>
                  </a:moveTo>
                  <a:lnTo>
                    <a:pt x="14699816" y="0"/>
                  </a:lnTo>
                  <a:lnTo>
                    <a:pt x="14699816" y="2668200"/>
                  </a:lnTo>
                  <a:lnTo>
                    <a:pt x="0" y="2668200"/>
                  </a:lnTo>
                  <a:close/>
                </a:path>
              </a:pathLst>
            </a:custGeom>
            <a:solidFill>
              <a:srgbClr val="000000">
                <a:alpha val="0"/>
              </a:srgbClr>
            </a:solidFill>
          </p:spPr>
        </p:sp>
        <p:sp>
          <p:nvSpPr>
            <p:cNvPr name="TextBox 19" id="19"/>
            <p:cNvSpPr txBox="true"/>
            <p:nvPr/>
          </p:nvSpPr>
          <p:spPr>
            <a:xfrm>
              <a:off x="0" y="-38100"/>
              <a:ext cx="1469981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Implicarea comunității</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4.3. Construirea de parteneriate comunitare </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682460"/>
            <a:ext cx="10339650" cy="1939050"/>
            <a:chOff x="0" y="0"/>
            <a:chExt cx="13786200" cy="2585400"/>
          </a:xfrm>
        </p:grpSpPr>
        <p:sp>
          <p:nvSpPr>
            <p:cNvPr name="Freeform 23" id="23"/>
            <p:cNvSpPr/>
            <p:nvPr/>
          </p:nvSpPr>
          <p:spPr>
            <a:xfrm flipH="false" flipV="false" rot="0">
              <a:off x="0" y="0"/>
              <a:ext cx="13786200" cy="2585400"/>
            </a:xfrm>
            <a:custGeom>
              <a:avLst/>
              <a:gdLst/>
              <a:ahLst/>
              <a:cxnLst/>
              <a:rect r="r" b="b" t="t" l="l"/>
              <a:pathLst>
                <a:path h="2585400" w="13786200">
                  <a:moveTo>
                    <a:pt x="0" y="0"/>
                  </a:moveTo>
                  <a:lnTo>
                    <a:pt x="13786200" y="0"/>
                  </a:lnTo>
                  <a:lnTo>
                    <a:pt x="13786200" y="2585400"/>
                  </a:lnTo>
                  <a:lnTo>
                    <a:pt x="0" y="2585400"/>
                  </a:lnTo>
                  <a:close/>
                </a:path>
              </a:pathLst>
            </a:custGeom>
            <a:solidFill>
              <a:srgbClr val="000000">
                <a:alpha val="0"/>
              </a:srgbClr>
            </a:solidFill>
          </p:spPr>
        </p:sp>
        <p:sp>
          <p:nvSpPr>
            <p:cNvPr name="TextBox 24" id="24"/>
            <p:cNvSpPr txBox="true"/>
            <p:nvPr/>
          </p:nvSpPr>
          <p:spPr>
            <a:xfrm>
              <a:off x="0" y="-9525"/>
              <a:ext cx="13786200" cy="2594925"/>
            </a:xfrm>
            <a:prstGeom prst="rect">
              <a:avLst/>
            </a:prstGeom>
          </p:spPr>
          <p:txBody>
            <a:bodyPr anchor="ctr" rtlCol="false" tIns="0" lIns="0" bIns="0" rIns="0"/>
            <a:lstStyle/>
            <a:p>
              <a:pPr algn="l" marL="777240" indent="-388620" lvl="1">
                <a:lnSpc>
                  <a:spcPts val="2592"/>
                </a:lnSpc>
                <a:buAutoNum type="arabicPeriod" startAt="1"/>
              </a:pPr>
              <a:r>
                <a:rPr lang="en-US" sz="2400" i="true">
                  <a:solidFill>
                    <a:srgbClr val="DBC2D4"/>
                  </a:solidFill>
                  <a:latin typeface="Calibri (MS) Italics"/>
                  <a:ea typeface="Calibri (MS) Italics"/>
                  <a:cs typeface="Calibri (MS) Italics"/>
                  <a:sym typeface="Calibri (MS) Italics"/>
                </a:rPr>
                <a:t>Înțelegerea conceptelor și beneficiilor dezvoltării și menținerii parteneriatelor comunitare într-un mediu rural.</a:t>
              </a:r>
            </a:p>
            <a:p>
              <a:pPr algn="l" marL="777240" indent="-388620" lvl="1">
                <a:lnSpc>
                  <a:spcPts val="2592"/>
                </a:lnSpc>
                <a:buAutoNum type="arabicPeriod" startAt="1"/>
              </a:pPr>
              <a:r>
                <a:rPr lang="en-US" sz="2400" i="true">
                  <a:solidFill>
                    <a:srgbClr val="DBC2D4"/>
                  </a:solidFill>
                  <a:latin typeface="Calibri (MS) Italics"/>
                  <a:ea typeface="Calibri (MS) Italics"/>
                  <a:cs typeface="Calibri (MS) Italics"/>
                  <a:sym typeface="Calibri (MS) Italics"/>
                </a:rPr>
                <a:t>Aplicarea de strategii practice pentru stabilirea, menținerea și consolidarea parteneriatelor eficiente între diverși actori din comunitate.</a:t>
              </a:r>
            </a:p>
          </p:txBody>
        </p:sp>
      </p:grpSp>
    </p:spTree>
  </p:cSld>
  <p:clrMapOvr>
    <a:masterClrMapping/>
  </p:clrMapOvr>
</p:sld>
</file>

<file path=ppt/slides/slide4.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 este un parteneriat comunitar?</a:t>
              </a:r>
            </a:p>
          </p:txBody>
        </p:sp>
      </p:grpSp>
      <p:sp>
        <p:nvSpPr>
          <p:cNvPr name="TextBox 7" id="7"/>
          <p:cNvSpPr txBox="true"/>
          <p:nvPr/>
        </p:nvSpPr>
        <p:spPr>
          <a:xfrm rot="0">
            <a:off x="3748231" y="1897446"/>
            <a:ext cx="9778768" cy="1122240"/>
          </a:xfrm>
          <a:prstGeom prst="rect">
            <a:avLst/>
          </a:prstGeom>
        </p:spPr>
        <p:txBody>
          <a:bodyPr anchor="t" rtlCol="false" tIns="0" lIns="0" bIns="0" rIns="0">
            <a:spAutoFit/>
          </a:bodyPr>
          <a:lstStyle/>
          <a:p>
            <a:pPr algn="ctr" marL="0" indent="0" lvl="0">
              <a:lnSpc>
                <a:spcPts val="4273"/>
              </a:lnSpc>
            </a:pPr>
            <a:r>
              <a:rPr lang="en-US" b="true" sz="3300">
                <a:solidFill>
                  <a:srgbClr val="A56793"/>
                </a:solidFill>
                <a:latin typeface="Calibri (MS) Bold"/>
                <a:ea typeface="Calibri (MS) Bold"/>
                <a:cs typeface="Calibri (MS) Bold"/>
                <a:sym typeface="Calibri (MS) Bold"/>
              </a:rPr>
              <a:t>Parteneriatele comunitare unesc oameni, organizații și resurse pentru a rezolva împreună problemele.</a:t>
            </a:r>
          </a:p>
        </p:txBody>
      </p:sp>
      <p:grpSp>
        <p:nvGrpSpPr>
          <p:cNvPr name="Group 8" id="8"/>
          <p:cNvGrpSpPr/>
          <p:nvPr/>
        </p:nvGrpSpPr>
        <p:grpSpPr>
          <a:xfrm rot="0">
            <a:off x="578988" y="4169196"/>
            <a:ext cx="4107604" cy="4107604"/>
            <a:chOff x="0" y="0"/>
            <a:chExt cx="5476806" cy="5476806"/>
          </a:xfrm>
        </p:grpSpPr>
        <p:sp>
          <p:nvSpPr>
            <p:cNvPr name="Freeform 9" id="9"/>
            <p:cNvSpPr/>
            <p:nvPr/>
          </p:nvSpPr>
          <p:spPr>
            <a:xfrm flipH="false" flipV="false" rot="0">
              <a:off x="25400" y="25400"/>
              <a:ext cx="5425948" cy="5425948"/>
            </a:xfrm>
            <a:custGeom>
              <a:avLst/>
              <a:gdLst/>
              <a:ahLst/>
              <a:cxnLst/>
              <a:rect r="r" b="b" t="t" l="l"/>
              <a:pathLst>
                <a:path h="5425948" w="5425948">
                  <a:moveTo>
                    <a:pt x="0" y="2712974"/>
                  </a:moveTo>
                  <a:cubicBezTo>
                    <a:pt x="0" y="1214628"/>
                    <a:pt x="1214628" y="0"/>
                    <a:pt x="2712974" y="0"/>
                  </a:cubicBezTo>
                  <a:cubicBezTo>
                    <a:pt x="4211320" y="0"/>
                    <a:pt x="5425948" y="1214628"/>
                    <a:pt x="5425948" y="2712974"/>
                  </a:cubicBezTo>
                  <a:cubicBezTo>
                    <a:pt x="5425948" y="4211320"/>
                    <a:pt x="4211320" y="5425948"/>
                    <a:pt x="2712974" y="5425948"/>
                  </a:cubicBezTo>
                  <a:cubicBezTo>
                    <a:pt x="1214628" y="5425948"/>
                    <a:pt x="0" y="4211320"/>
                    <a:pt x="0" y="2712974"/>
                  </a:cubicBezTo>
                  <a:close/>
                </a:path>
              </a:pathLst>
            </a:custGeom>
            <a:solidFill>
              <a:srgbClr val="70C573">
                <a:alpha val="24706"/>
              </a:srgbClr>
            </a:solidFill>
          </p:spPr>
        </p:sp>
        <p:sp>
          <p:nvSpPr>
            <p:cNvPr name="Freeform 10" id="10"/>
            <p:cNvSpPr/>
            <p:nvPr/>
          </p:nvSpPr>
          <p:spPr>
            <a:xfrm flipH="false" flipV="false" rot="0">
              <a:off x="0" y="0"/>
              <a:ext cx="5476748" cy="5476748"/>
            </a:xfrm>
            <a:custGeom>
              <a:avLst/>
              <a:gdLst/>
              <a:ahLst/>
              <a:cxnLst/>
              <a:rect r="r" b="b" t="t" l="l"/>
              <a:pathLst>
                <a:path h="5476748" w="5476748">
                  <a:moveTo>
                    <a:pt x="0" y="2738374"/>
                  </a:moveTo>
                  <a:cubicBezTo>
                    <a:pt x="0" y="1226058"/>
                    <a:pt x="1226058" y="0"/>
                    <a:pt x="2738374" y="0"/>
                  </a:cubicBezTo>
                  <a:lnTo>
                    <a:pt x="2738374" y="25400"/>
                  </a:lnTo>
                  <a:lnTo>
                    <a:pt x="2738374" y="0"/>
                  </a:lnTo>
                  <a:cubicBezTo>
                    <a:pt x="4250817" y="0"/>
                    <a:pt x="5476748" y="1226058"/>
                    <a:pt x="5476748" y="2738374"/>
                  </a:cubicBezTo>
                  <a:lnTo>
                    <a:pt x="5451348" y="2738374"/>
                  </a:lnTo>
                  <a:lnTo>
                    <a:pt x="5476748" y="2738374"/>
                  </a:lnTo>
                  <a:cubicBezTo>
                    <a:pt x="5476748" y="4250690"/>
                    <a:pt x="4250690" y="5476748"/>
                    <a:pt x="2738374" y="5476748"/>
                  </a:cubicBezTo>
                  <a:lnTo>
                    <a:pt x="2738374" y="5451348"/>
                  </a:lnTo>
                  <a:lnTo>
                    <a:pt x="2738374" y="5476748"/>
                  </a:lnTo>
                  <a:cubicBezTo>
                    <a:pt x="1226058" y="5476748"/>
                    <a:pt x="0" y="4250817"/>
                    <a:pt x="0" y="2738374"/>
                  </a:cubicBezTo>
                  <a:lnTo>
                    <a:pt x="25400" y="2738374"/>
                  </a:lnTo>
                  <a:lnTo>
                    <a:pt x="50800" y="2738374"/>
                  </a:lnTo>
                  <a:lnTo>
                    <a:pt x="25400" y="2738374"/>
                  </a:lnTo>
                  <a:lnTo>
                    <a:pt x="0" y="2738374"/>
                  </a:lnTo>
                  <a:moveTo>
                    <a:pt x="50800" y="2738374"/>
                  </a:moveTo>
                  <a:cubicBezTo>
                    <a:pt x="50800" y="2752344"/>
                    <a:pt x="39370" y="2763774"/>
                    <a:pt x="25400" y="2763774"/>
                  </a:cubicBezTo>
                  <a:cubicBezTo>
                    <a:pt x="11430" y="2763774"/>
                    <a:pt x="0" y="2752344"/>
                    <a:pt x="0" y="2738374"/>
                  </a:cubicBezTo>
                  <a:cubicBezTo>
                    <a:pt x="0" y="2724404"/>
                    <a:pt x="11430" y="2712974"/>
                    <a:pt x="25400" y="2712974"/>
                  </a:cubicBezTo>
                  <a:cubicBezTo>
                    <a:pt x="39370" y="2712974"/>
                    <a:pt x="50800" y="2724404"/>
                    <a:pt x="50800" y="2738374"/>
                  </a:cubicBezTo>
                  <a:cubicBezTo>
                    <a:pt x="50800" y="4222750"/>
                    <a:pt x="1254125" y="5425948"/>
                    <a:pt x="2738374" y="5425948"/>
                  </a:cubicBezTo>
                  <a:cubicBezTo>
                    <a:pt x="4222623" y="5425948"/>
                    <a:pt x="5425948" y="4222750"/>
                    <a:pt x="5425948" y="2738374"/>
                  </a:cubicBezTo>
                  <a:cubicBezTo>
                    <a:pt x="5425948" y="1253998"/>
                    <a:pt x="4222750" y="50800"/>
                    <a:pt x="2738374" y="50800"/>
                  </a:cubicBezTo>
                  <a:lnTo>
                    <a:pt x="2738374" y="25400"/>
                  </a:lnTo>
                  <a:lnTo>
                    <a:pt x="2738374" y="50800"/>
                  </a:lnTo>
                  <a:cubicBezTo>
                    <a:pt x="1254125" y="50800"/>
                    <a:pt x="50800" y="1254125"/>
                    <a:pt x="50800" y="2738374"/>
                  </a:cubicBezTo>
                  <a:close/>
                </a:path>
              </a:pathLst>
            </a:custGeom>
            <a:solidFill>
              <a:srgbClr val="F2F2F2"/>
            </a:solidFill>
          </p:spPr>
        </p:sp>
      </p:grpSp>
      <p:grpSp>
        <p:nvGrpSpPr>
          <p:cNvPr name="Group 11" id="11"/>
          <p:cNvGrpSpPr/>
          <p:nvPr/>
        </p:nvGrpSpPr>
        <p:grpSpPr>
          <a:xfrm rot="0">
            <a:off x="1174953" y="4765161"/>
            <a:ext cx="2915674" cy="2915675"/>
            <a:chOff x="0" y="0"/>
            <a:chExt cx="3887566" cy="3887566"/>
          </a:xfrm>
        </p:grpSpPr>
        <p:sp>
          <p:nvSpPr>
            <p:cNvPr name="Freeform 12" id="12"/>
            <p:cNvSpPr/>
            <p:nvPr/>
          </p:nvSpPr>
          <p:spPr>
            <a:xfrm flipH="false" flipV="false" rot="0">
              <a:off x="0" y="0"/>
              <a:ext cx="3887566" cy="3887566"/>
            </a:xfrm>
            <a:custGeom>
              <a:avLst/>
              <a:gdLst/>
              <a:ahLst/>
              <a:cxnLst/>
              <a:rect r="r" b="b" t="t" l="l"/>
              <a:pathLst>
                <a:path h="3887566" w="3887566">
                  <a:moveTo>
                    <a:pt x="0" y="0"/>
                  </a:moveTo>
                  <a:lnTo>
                    <a:pt x="3887566" y="0"/>
                  </a:lnTo>
                  <a:lnTo>
                    <a:pt x="3887566" y="3887566"/>
                  </a:lnTo>
                  <a:lnTo>
                    <a:pt x="0" y="3887566"/>
                  </a:lnTo>
                  <a:close/>
                </a:path>
              </a:pathLst>
            </a:custGeom>
            <a:solidFill>
              <a:srgbClr val="000000">
                <a:alpha val="0"/>
              </a:srgbClr>
            </a:solidFill>
          </p:spPr>
        </p:sp>
        <p:sp>
          <p:nvSpPr>
            <p:cNvPr name="TextBox 13" id="13"/>
            <p:cNvSpPr txBox="true"/>
            <p:nvPr/>
          </p:nvSpPr>
          <p:spPr>
            <a:xfrm>
              <a:off x="0" y="-28575"/>
              <a:ext cx="3887566" cy="3916141"/>
            </a:xfrm>
            <a:prstGeom prst="rect">
              <a:avLst/>
            </a:prstGeom>
          </p:spPr>
          <p:txBody>
            <a:bodyPr anchor="ctr" rtlCol="false" tIns="0" lIns="0" bIns="0" rIns="0"/>
            <a:lstStyle/>
            <a:p>
              <a:pPr algn="ctr" marL="0" indent="0" lvl="0">
                <a:lnSpc>
                  <a:spcPts val="3564"/>
                </a:lnSpc>
              </a:pPr>
              <a:r>
                <a:rPr lang="en-US" b="true" sz="3300">
                  <a:solidFill>
                    <a:srgbClr val="A56793"/>
                  </a:solidFill>
                  <a:latin typeface="Calibri (MS) Bold"/>
                  <a:ea typeface="Calibri (MS) Bold"/>
                  <a:cs typeface="Calibri (MS) Bold"/>
                  <a:sym typeface="Calibri (MS) Bold"/>
                </a:rPr>
                <a:t>administrația locală</a:t>
              </a:r>
            </a:p>
          </p:txBody>
        </p:sp>
      </p:grpSp>
      <p:grpSp>
        <p:nvGrpSpPr>
          <p:cNvPr name="Group 14" id="14"/>
          <p:cNvGrpSpPr/>
          <p:nvPr/>
        </p:nvGrpSpPr>
        <p:grpSpPr>
          <a:xfrm rot="0">
            <a:off x="3834592" y="4169196"/>
            <a:ext cx="4107604" cy="4107604"/>
            <a:chOff x="0" y="0"/>
            <a:chExt cx="5476806" cy="5476806"/>
          </a:xfrm>
        </p:grpSpPr>
        <p:sp>
          <p:nvSpPr>
            <p:cNvPr name="Freeform 15" id="15"/>
            <p:cNvSpPr/>
            <p:nvPr/>
          </p:nvSpPr>
          <p:spPr>
            <a:xfrm flipH="false" flipV="false" rot="0">
              <a:off x="25400" y="25400"/>
              <a:ext cx="5425948" cy="5425948"/>
            </a:xfrm>
            <a:custGeom>
              <a:avLst/>
              <a:gdLst/>
              <a:ahLst/>
              <a:cxnLst/>
              <a:rect r="r" b="b" t="t" l="l"/>
              <a:pathLst>
                <a:path h="5425948" w="5425948">
                  <a:moveTo>
                    <a:pt x="0" y="2712974"/>
                  </a:moveTo>
                  <a:cubicBezTo>
                    <a:pt x="0" y="1214628"/>
                    <a:pt x="1214628" y="0"/>
                    <a:pt x="2712974" y="0"/>
                  </a:cubicBezTo>
                  <a:cubicBezTo>
                    <a:pt x="4211320" y="0"/>
                    <a:pt x="5425948" y="1214628"/>
                    <a:pt x="5425948" y="2712974"/>
                  </a:cubicBezTo>
                  <a:cubicBezTo>
                    <a:pt x="5425948" y="4211320"/>
                    <a:pt x="4211320" y="5425948"/>
                    <a:pt x="2712974" y="5425948"/>
                  </a:cubicBezTo>
                  <a:cubicBezTo>
                    <a:pt x="1214628" y="5425948"/>
                    <a:pt x="0" y="4211320"/>
                    <a:pt x="0" y="2712974"/>
                  </a:cubicBezTo>
                  <a:close/>
                </a:path>
              </a:pathLst>
            </a:custGeom>
            <a:solidFill>
              <a:srgbClr val="70C573">
                <a:alpha val="24706"/>
              </a:srgbClr>
            </a:solidFill>
          </p:spPr>
        </p:sp>
        <p:sp>
          <p:nvSpPr>
            <p:cNvPr name="Freeform 16" id="16"/>
            <p:cNvSpPr/>
            <p:nvPr/>
          </p:nvSpPr>
          <p:spPr>
            <a:xfrm flipH="false" flipV="false" rot="0">
              <a:off x="0" y="0"/>
              <a:ext cx="5476748" cy="5476748"/>
            </a:xfrm>
            <a:custGeom>
              <a:avLst/>
              <a:gdLst/>
              <a:ahLst/>
              <a:cxnLst/>
              <a:rect r="r" b="b" t="t" l="l"/>
              <a:pathLst>
                <a:path h="5476748" w="5476748">
                  <a:moveTo>
                    <a:pt x="0" y="2738374"/>
                  </a:moveTo>
                  <a:cubicBezTo>
                    <a:pt x="0" y="1226058"/>
                    <a:pt x="1226058" y="0"/>
                    <a:pt x="2738374" y="0"/>
                  </a:cubicBezTo>
                  <a:lnTo>
                    <a:pt x="2738374" y="25400"/>
                  </a:lnTo>
                  <a:lnTo>
                    <a:pt x="2738374" y="0"/>
                  </a:lnTo>
                  <a:cubicBezTo>
                    <a:pt x="4250817" y="0"/>
                    <a:pt x="5476748" y="1226058"/>
                    <a:pt x="5476748" y="2738374"/>
                  </a:cubicBezTo>
                  <a:lnTo>
                    <a:pt x="5451348" y="2738374"/>
                  </a:lnTo>
                  <a:lnTo>
                    <a:pt x="5476748" y="2738374"/>
                  </a:lnTo>
                  <a:cubicBezTo>
                    <a:pt x="5476748" y="4250690"/>
                    <a:pt x="4250690" y="5476748"/>
                    <a:pt x="2738374" y="5476748"/>
                  </a:cubicBezTo>
                  <a:lnTo>
                    <a:pt x="2738374" y="5451348"/>
                  </a:lnTo>
                  <a:lnTo>
                    <a:pt x="2738374" y="5476748"/>
                  </a:lnTo>
                  <a:cubicBezTo>
                    <a:pt x="1226058" y="5476748"/>
                    <a:pt x="0" y="4250817"/>
                    <a:pt x="0" y="2738374"/>
                  </a:cubicBezTo>
                  <a:lnTo>
                    <a:pt x="25400" y="2738374"/>
                  </a:lnTo>
                  <a:lnTo>
                    <a:pt x="50800" y="2738374"/>
                  </a:lnTo>
                  <a:lnTo>
                    <a:pt x="25400" y="2738374"/>
                  </a:lnTo>
                  <a:lnTo>
                    <a:pt x="0" y="2738374"/>
                  </a:lnTo>
                  <a:moveTo>
                    <a:pt x="50800" y="2738374"/>
                  </a:moveTo>
                  <a:cubicBezTo>
                    <a:pt x="50800" y="2752344"/>
                    <a:pt x="39370" y="2763774"/>
                    <a:pt x="25400" y="2763774"/>
                  </a:cubicBezTo>
                  <a:cubicBezTo>
                    <a:pt x="11430" y="2763774"/>
                    <a:pt x="0" y="2752344"/>
                    <a:pt x="0" y="2738374"/>
                  </a:cubicBezTo>
                  <a:cubicBezTo>
                    <a:pt x="0" y="2724404"/>
                    <a:pt x="11430" y="2712974"/>
                    <a:pt x="25400" y="2712974"/>
                  </a:cubicBezTo>
                  <a:cubicBezTo>
                    <a:pt x="39370" y="2712974"/>
                    <a:pt x="50800" y="2724404"/>
                    <a:pt x="50800" y="2738374"/>
                  </a:cubicBezTo>
                  <a:cubicBezTo>
                    <a:pt x="50800" y="4222750"/>
                    <a:pt x="1254125" y="5425948"/>
                    <a:pt x="2738374" y="5425948"/>
                  </a:cubicBezTo>
                  <a:cubicBezTo>
                    <a:pt x="4222623" y="5425948"/>
                    <a:pt x="5425948" y="4222750"/>
                    <a:pt x="5425948" y="2738374"/>
                  </a:cubicBezTo>
                  <a:cubicBezTo>
                    <a:pt x="5425948" y="1253998"/>
                    <a:pt x="4222750" y="50800"/>
                    <a:pt x="2738374" y="50800"/>
                  </a:cubicBezTo>
                  <a:lnTo>
                    <a:pt x="2738374" y="25400"/>
                  </a:lnTo>
                  <a:lnTo>
                    <a:pt x="2738374" y="50800"/>
                  </a:lnTo>
                  <a:cubicBezTo>
                    <a:pt x="1254125" y="50800"/>
                    <a:pt x="50800" y="1254125"/>
                    <a:pt x="50800" y="2738374"/>
                  </a:cubicBezTo>
                  <a:close/>
                </a:path>
              </a:pathLst>
            </a:custGeom>
            <a:solidFill>
              <a:srgbClr val="F2F2F2"/>
            </a:solidFill>
          </p:spPr>
        </p:sp>
      </p:grpSp>
      <p:grpSp>
        <p:nvGrpSpPr>
          <p:cNvPr name="Group 17" id="17"/>
          <p:cNvGrpSpPr/>
          <p:nvPr/>
        </p:nvGrpSpPr>
        <p:grpSpPr>
          <a:xfrm rot="0">
            <a:off x="4430558" y="4765161"/>
            <a:ext cx="2915675" cy="2915675"/>
            <a:chOff x="0" y="0"/>
            <a:chExt cx="3887566" cy="3887566"/>
          </a:xfrm>
        </p:grpSpPr>
        <p:sp>
          <p:nvSpPr>
            <p:cNvPr name="Freeform 18" id="18"/>
            <p:cNvSpPr/>
            <p:nvPr/>
          </p:nvSpPr>
          <p:spPr>
            <a:xfrm flipH="false" flipV="false" rot="0">
              <a:off x="0" y="0"/>
              <a:ext cx="3887566" cy="3887566"/>
            </a:xfrm>
            <a:custGeom>
              <a:avLst/>
              <a:gdLst/>
              <a:ahLst/>
              <a:cxnLst/>
              <a:rect r="r" b="b" t="t" l="l"/>
              <a:pathLst>
                <a:path h="3887566" w="3887566">
                  <a:moveTo>
                    <a:pt x="0" y="0"/>
                  </a:moveTo>
                  <a:lnTo>
                    <a:pt x="3887566" y="0"/>
                  </a:lnTo>
                  <a:lnTo>
                    <a:pt x="3887566" y="3887566"/>
                  </a:lnTo>
                  <a:lnTo>
                    <a:pt x="0" y="3887566"/>
                  </a:lnTo>
                  <a:close/>
                </a:path>
              </a:pathLst>
            </a:custGeom>
            <a:solidFill>
              <a:srgbClr val="000000">
                <a:alpha val="0"/>
              </a:srgbClr>
            </a:solidFill>
          </p:spPr>
        </p:sp>
        <p:sp>
          <p:nvSpPr>
            <p:cNvPr name="TextBox 19" id="19"/>
            <p:cNvSpPr txBox="true"/>
            <p:nvPr/>
          </p:nvSpPr>
          <p:spPr>
            <a:xfrm>
              <a:off x="0" y="-28575"/>
              <a:ext cx="3887566" cy="3916141"/>
            </a:xfrm>
            <a:prstGeom prst="rect">
              <a:avLst/>
            </a:prstGeom>
          </p:spPr>
          <p:txBody>
            <a:bodyPr anchor="ctr" rtlCol="false" tIns="0" lIns="0" bIns="0" rIns="0"/>
            <a:lstStyle/>
            <a:p>
              <a:pPr algn="ctr" marL="0" indent="0" lvl="0">
                <a:lnSpc>
                  <a:spcPts val="3564"/>
                </a:lnSpc>
              </a:pPr>
              <a:r>
                <a:rPr lang="en-US" b="true" sz="3300">
                  <a:solidFill>
                    <a:srgbClr val="A56793"/>
                  </a:solidFill>
                  <a:latin typeface="Calibri (MS) Bold"/>
                  <a:ea typeface="Calibri (MS) Bold"/>
                  <a:cs typeface="Calibri (MS) Bold"/>
                  <a:sym typeface="Calibri (MS) Bold"/>
                </a:rPr>
                <a:t>ONG-uri</a:t>
              </a:r>
            </a:p>
          </p:txBody>
        </p:sp>
      </p:grpSp>
      <p:grpSp>
        <p:nvGrpSpPr>
          <p:cNvPr name="Group 20" id="20"/>
          <p:cNvGrpSpPr/>
          <p:nvPr/>
        </p:nvGrpSpPr>
        <p:grpSpPr>
          <a:xfrm rot="0">
            <a:off x="7090195" y="4169196"/>
            <a:ext cx="4107605" cy="4107604"/>
            <a:chOff x="0" y="0"/>
            <a:chExt cx="5476806" cy="5476806"/>
          </a:xfrm>
        </p:grpSpPr>
        <p:sp>
          <p:nvSpPr>
            <p:cNvPr name="Freeform 21" id="21"/>
            <p:cNvSpPr/>
            <p:nvPr/>
          </p:nvSpPr>
          <p:spPr>
            <a:xfrm flipH="false" flipV="false" rot="0">
              <a:off x="25400" y="25400"/>
              <a:ext cx="5425948" cy="5425948"/>
            </a:xfrm>
            <a:custGeom>
              <a:avLst/>
              <a:gdLst/>
              <a:ahLst/>
              <a:cxnLst/>
              <a:rect r="r" b="b" t="t" l="l"/>
              <a:pathLst>
                <a:path h="5425948" w="5425948">
                  <a:moveTo>
                    <a:pt x="0" y="2712974"/>
                  </a:moveTo>
                  <a:cubicBezTo>
                    <a:pt x="0" y="1214628"/>
                    <a:pt x="1214628" y="0"/>
                    <a:pt x="2712974" y="0"/>
                  </a:cubicBezTo>
                  <a:cubicBezTo>
                    <a:pt x="4211320" y="0"/>
                    <a:pt x="5425948" y="1214628"/>
                    <a:pt x="5425948" y="2712974"/>
                  </a:cubicBezTo>
                  <a:cubicBezTo>
                    <a:pt x="5425948" y="4211320"/>
                    <a:pt x="4211320" y="5425948"/>
                    <a:pt x="2712974" y="5425948"/>
                  </a:cubicBezTo>
                  <a:cubicBezTo>
                    <a:pt x="1214628" y="5425948"/>
                    <a:pt x="0" y="4211320"/>
                    <a:pt x="0" y="2712974"/>
                  </a:cubicBezTo>
                  <a:close/>
                </a:path>
              </a:pathLst>
            </a:custGeom>
            <a:solidFill>
              <a:srgbClr val="70C573">
                <a:alpha val="24706"/>
              </a:srgbClr>
            </a:solidFill>
          </p:spPr>
        </p:sp>
        <p:sp>
          <p:nvSpPr>
            <p:cNvPr name="Freeform 22" id="22"/>
            <p:cNvSpPr/>
            <p:nvPr/>
          </p:nvSpPr>
          <p:spPr>
            <a:xfrm flipH="false" flipV="false" rot="0">
              <a:off x="0" y="0"/>
              <a:ext cx="5476748" cy="5476748"/>
            </a:xfrm>
            <a:custGeom>
              <a:avLst/>
              <a:gdLst/>
              <a:ahLst/>
              <a:cxnLst/>
              <a:rect r="r" b="b" t="t" l="l"/>
              <a:pathLst>
                <a:path h="5476748" w="5476748">
                  <a:moveTo>
                    <a:pt x="0" y="2738374"/>
                  </a:moveTo>
                  <a:cubicBezTo>
                    <a:pt x="0" y="1226058"/>
                    <a:pt x="1226058" y="0"/>
                    <a:pt x="2738374" y="0"/>
                  </a:cubicBezTo>
                  <a:lnTo>
                    <a:pt x="2738374" y="25400"/>
                  </a:lnTo>
                  <a:lnTo>
                    <a:pt x="2738374" y="0"/>
                  </a:lnTo>
                  <a:cubicBezTo>
                    <a:pt x="4250817" y="0"/>
                    <a:pt x="5476748" y="1226058"/>
                    <a:pt x="5476748" y="2738374"/>
                  </a:cubicBezTo>
                  <a:lnTo>
                    <a:pt x="5451348" y="2738374"/>
                  </a:lnTo>
                  <a:lnTo>
                    <a:pt x="5476748" y="2738374"/>
                  </a:lnTo>
                  <a:cubicBezTo>
                    <a:pt x="5476748" y="4250690"/>
                    <a:pt x="4250690" y="5476748"/>
                    <a:pt x="2738374" y="5476748"/>
                  </a:cubicBezTo>
                  <a:lnTo>
                    <a:pt x="2738374" y="5451348"/>
                  </a:lnTo>
                  <a:lnTo>
                    <a:pt x="2738374" y="5476748"/>
                  </a:lnTo>
                  <a:cubicBezTo>
                    <a:pt x="1226058" y="5476748"/>
                    <a:pt x="0" y="4250817"/>
                    <a:pt x="0" y="2738374"/>
                  </a:cubicBezTo>
                  <a:lnTo>
                    <a:pt x="25400" y="2738374"/>
                  </a:lnTo>
                  <a:lnTo>
                    <a:pt x="50800" y="2738374"/>
                  </a:lnTo>
                  <a:lnTo>
                    <a:pt x="25400" y="2738374"/>
                  </a:lnTo>
                  <a:lnTo>
                    <a:pt x="0" y="2738374"/>
                  </a:lnTo>
                  <a:moveTo>
                    <a:pt x="50800" y="2738374"/>
                  </a:moveTo>
                  <a:cubicBezTo>
                    <a:pt x="50800" y="2752344"/>
                    <a:pt x="39370" y="2763774"/>
                    <a:pt x="25400" y="2763774"/>
                  </a:cubicBezTo>
                  <a:cubicBezTo>
                    <a:pt x="11430" y="2763774"/>
                    <a:pt x="0" y="2752344"/>
                    <a:pt x="0" y="2738374"/>
                  </a:cubicBezTo>
                  <a:cubicBezTo>
                    <a:pt x="0" y="2724404"/>
                    <a:pt x="11430" y="2712974"/>
                    <a:pt x="25400" y="2712974"/>
                  </a:cubicBezTo>
                  <a:cubicBezTo>
                    <a:pt x="39370" y="2712974"/>
                    <a:pt x="50800" y="2724404"/>
                    <a:pt x="50800" y="2738374"/>
                  </a:cubicBezTo>
                  <a:cubicBezTo>
                    <a:pt x="50800" y="4222750"/>
                    <a:pt x="1254125" y="5425948"/>
                    <a:pt x="2738374" y="5425948"/>
                  </a:cubicBezTo>
                  <a:cubicBezTo>
                    <a:pt x="4222623" y="5425948"/>
                    <a:pt x="5425948" y="4222750"/>
                    <a:pt x="5425948" y="2738374"/>
                  </a:cubicBezTo>
                  <a:cubicBezTo>
                    <a:pt x="5425948" y="1253998"/>
                    <a:pt x="4222750" y="50800"/>
                    <a:pt x="2738374" y="50800"/>
                  </a:cubicBezTo>
                  <a:lnTo>
                    <a:pt x="2738374" y="25400"/>
                  </a:lnTo>
                  <a:lnTo>
                    <a:pt x="2738374" y="50800"/>
                  </a:lnTo>
                  <a:cubicBezTo>
                    <a:pt x="1254125" y="50800"/>
                    <a:pt x="50800" y="1254125"/>
                    <a:pt x="50800" y="2738374"/>
                  </a:cubicBezTo>
                  <a:close/>
                </a:path>
              </a:pathLst>
            </a:custGeom>
            <a:solidFill>
              <a:srgbClr val="F2F2F2"/>
            </a:solidFill>
          </p:spPr>
        </p:sp>
      </p:grpSp>
      <p:grpSp>
        <p:nvGrpSpPr>
          <p:cNvPr name="Group 23" id="23"/>
          <p:cNvGrpSpPr/>
          <p:nvPr/>
        </p:nvGrpSpPr>
        <p:grpSpPr>
          <a:xfrm rot="0">
            <a:off x="7686160" y="4765161"/>
            <a:ext cx="2915674" cy="2915675"/>
            <a:chOff x="0" y="0"/>
            <a:chExt cx="3887566" cy="3887566"/>
          </a:xfrm>
        </p:grpSpPr>
        <p:sp>
          <p:nvSpPr>
            <p:cNvPr name="Freeform 24" id="24"/>
            <p:cNvSpPr/>
            <p:nvPr/>
          </p:nvSpPr>
          <p:spPr>
            <a:xfrm flipH="false" flipV="false" rot="0">
              <a:off x="0" y="0"/>
              <a:ext cx="3887566" cy="3887566"/>
            </a:xfrm>
            <a:custGeom>
              <a:avLst/>
              <a:gdLst/>
              <a:ahLst/>
              <a:cxnLst/>
              <a:rect r="r" b="b" t="t" l="l"/>
              <a:pathLst>
                <a:path h="3887566" w="3887566">
                  <a:moveTo>
                    <a:pt x="0" y="0"/>
                  </a:moveTo>
                  <a:lnTo>
                    <a:pt x="3887566" y="0"/>
                  </a:lnTo>
                  <a:lnTo>
                    <a:pt x="3887566" y="3887566"/>
                  </a:lnTo>
                  <a:lnTo>
                    <a:pt x="0" y="3887566"/>
                  </a:lnTo>
                  <a:close/>
                </a:path>
              </a:pathLst>
            </a:custGeom>
            <a:solidFill>
              <a:srgbClr val="000000">
                <a:alpha val="0"/>
              </a:srgbClr>
            </a:solidFill>
          </p:spPr>
        </p:sp>
        <p:sp>
          <p:nvSpPr>
            <p:cNvPr name="TextBox 25" id="25"/>
            <p:cNvSpPr txBox="true"/>
            <p:nvPr/>
          </p:nvSpPr>
          <p:spPr>
            <a:xfrm>
              <a:off x="0" y="-28575"/>
              <a:ext cx="3887566" cy="3916141"/>
            </a:xfrm>
            <a:prstGeom prst="rect">
              <a:avLst/>
            </a:prstGeom>
          </p:spPr>
          <p:txBody>
            <a:bodyPr anchor="ctr" rtlCol="false" tIns="0" lIns="0" bIns="0" rIns="0"/>
            <a:lstStyle/>
            <a:p>
              <a:pPr algn="ctr" marL="0" indent="0" lvl="0">
                <a:lnSpc>
                  <a:spcPts val="3564"/>
                </a:lnSpc>
              </a:pPr>
              <a:r>
                <a:rPr lang="en-US" b="true" sz="3300">
                  <a:solidFill>
                    <a:srgbClr val="A56793"/>
                  </a:solidFill>
                  <a:latin typeface="Calibri (MS) Bold"/>
                  <a:ea typeface="Calibri (MS) Bold"/>
                  <a:cs typeface="Calibri (MS) Bold"/>
                  <a:sym typeface="Calibri (MS) Bold"/>
                </a:rPr>
                <a:t>afaceri</a:t>
              </a:r>
            </a:p>
          </p:txBody>
        </p:sp>
      </p:grpSp>
      <p:grpSp>
        <p:nvGrpSpPr>
          <p:cNvPr name="Group 26" id="26"/>
          <p:cNvGrpSpPr/>
          <p:nvPr/>
        </p:nvGrpSpPr>
        <p:grpSpPr>
          <a:xfrm rot="0">
            <a:off x="10345800" y="4169196"/>
            <a:ext cx="4107604" cy="4107604"/>
            <a:chOff x="0" y="0"/>
            <a:chExt cx="5476806" cy="5476806"/>
          </a:xfrm>
        </p:grpSpPr>
        <p:sp>
          <p:nvSpPr>
            <p:cNvPr name="Freeform 27" id="27"/>
            <p:cNvSpPr/>
            <p:nvPr/>
          </p:nvSpPr>
          <p:spPr>
            <a:xfrm flipH="false" flipV="false" rot="0">
              <a:off x="25400" y="25400"/>
              <a:ext cx="5425948" cy="5425948"/>
            </a:xfrm>
            <a:custGeom>
              <a:avLst/>
              <a:gdLst/>
              <a:ahLst/>
              <a:cxnLst/>
              <a:rect r="r" b="b" t="t" l="l"/>
              <a:pathLst>
                <a:path h="5425948" w="5425948">
                  <a:moveTo>
                    <a:pt x="0" y="2712974"/>
                  </a:moveTo>
                  <a:cubicBezTo>
                    <a:pt x="0" y="1214628"/>
                    <a:pt x="1214628" y="0"/>
                    <a:pt x="2712974" y="0"/>
                  </a:cubicBezTo>
                  <a:cubicBezTo>
                    <a:pt x="4211320" y="0"/>
                    <a:pt x="5425948" y="1214628"/>
                    <a:pt x="5425948" y="2712974"/>
                  </a:cubicBezTo>
                  <a:cubicBezTo>
                    <a:pt x="5425948" y="4211320"/>
                    <a:pt x="4211320" y="5425948"/>
                    <a:pt x="2712974" y="5425948"/>
                  </a:cubicBezTo>
                  <a:cubicBezTo>
                    <a:pt x="1214628" y="5425948"/>
                    <a:pt x="0" y="4211320"/>
                    <a:pt x="0" y="2712974"/>
                  </a:cubicBezTo>
                  <a:close/>
                </a:path>
              </a:pathLst>
            </a:custGeom>
            <a:solidFill>
              <a:srgbClr val="70C573">
                <a:alpha val="24706"/>
              </a:srgbClr>
            </a:solidFill>
          </p:spPr>
        </p:sp>
        <p:sp>
          <p:nvSpPr>
            <p:cNvPr name="Freeform 28" id="28"/>
            <p:cNvSpPr/>
            <p:nvPr/>
          </p:nvSpPr>
          <p:spPr>
            <a:xfrm flipH="false" flipV="false" rot="0">
              <a:off x="0" y="0"/>
              <a:ext cx="5476748" cy="5476748"/>
            </a:xfrm>
            <a:custGeom>
              <a:avLst/>
              <a:gdLst/>
              <a:ahLst/>
              <a:cxnLst/>
              <a:rect r="r" b="b" t="t" l="l"/>
              <a:pathLst>
                <a:path h="5476748" w="5476748">
                  <a:moveTo>
                    <a:pt x="0" y="2738374"/>
                  </a:moveTo>
                  <a:cubicBezTo>
                    <a:pt x="0" y="1226058"/>
                    <a:pt x="1226058" y="0"/>
                    <a:pt x="2738374" y="0"/>
                  </a:cubicBezTo>
                  <a:lnTo>
                    <a:pt x="2738374" y="25400"/>
                  </a:lnTo>
                  <a:lnTo>
                    <a:pt x="2738374" y="0"/>
                  </a:lnTo>
                  <a:cubicBezTo>
                    <a:pt x="4250817" y="0"/>
                    <a:pt x="5476748" y="1226058"/>
                    <a:pt x="5476748" y="2738374"/>
                  </a:cubicBezTo>
                  <a:lnTo>
                    <a:pt x="5451348" y="2738374"/>
                  </a:lnTo>
                  <a:lnTo>
                    <a:pt x="5476748" y="2738374"/>
                  </a:lnTo>
                  <a:cubicBezTo>
                    <a:pt x="5476748" y="4250690"/>
                    <a:pt x="4250690" y="5476748"/>
                    <a:pt x="2738374" y="5476748"/>
                  </a:cubicBezTo>
                  <a:lnTo>
                    <a:pt x="2738374" y="5451348"/>
                  </a:lnTo>
                  <a:lnTo>
                    <a:pt x="2738374" y="5476748"/>
                  </a:lnTo>
                  <a:cubicBezTo>
                    <a:pt x="1226058" y="5476748"/>
                    <a:pt x="0" y="4250817"/>
                    <a:pt x="0" y="2738374"/>
                  </a:cubicBezTo>
                  <a:lnTo>
                    <a:pt x="25400" y="2738374"/>
                  </a:lnTo>
                  <a:lnTo>
                    <a:pt x="50800" y="2738374"/>
                  </a:lnTo>
                  <a:lnTo>
                    <a:pt x="25400" y="2738374"/>
                  </a:lnTo>
                  <a:lnTo>
                    <a:pt x="0" y="2738374"/>
                  </a:lnTo>
                  <a:moveTo>
                    <a:pt x="50800" y="2738374"/>
                  </a:moveTo>
                  <a:cubicBezTo>
                    <a:pt x="50800" y="2752344"/>
                    <a:pt x="39370" y="2763774"/>
                    <a:pt x="25400" y="2763774"/>
                  </a:cubicBezTo>
                  <a:cubicBezTo>
                    <a:pt x="11430" y="2763774"/>
                    <a:pt x="0" y="2752344"/>
                    <a:pt x="0" y="2738374"/>
                  </a:cubicBezTo>
                  <a:cubicBezTo>
                    <a:pt x="0" y="2724404"/>
                    <a:pt x="11430" y="2712974"/>
                    <a:pt x="25400" y="2712974"/>
                  </a:cubicBezTo>
                  <a:cubicBezTo>
                    <a:pt x="39370" y="2712974"/>
                    <a:pt x="50800" y="2724404"/>
                    <a:pt x="50800" y="2738374"/>
                  </a:cubicBezTo>
                  <a:cubicBezTo>
                    <a:pt x="50800" y="4222750"/>
                    <a:pt x="1254125" y="5425948"/>
                    <a:pt x="2738374" y="5425948"/>
                  </a:cubicBezTo>
                  <a:cubicBezTo>
                    <a:pt x="4222623" y="5425948"/>
                    <a:pt x="5425948" y="4222750"/>
                    <a:pt x="5425948" y="2738374"/>
                  </a:cubicBezTo>
                  <a:cubicBezTo>
                    <a:pt x="5425948" y="1253998"/>
                    <a:pt x="4222750" y="50800"/>
                    <a:pt x="2738374" y="50800"/>
                  </a:cubicBezTo>
                  <a:lnTo>
                    <a:pt x="2738374" y="25400"/>
                  </a:lnTo>
                  <a:lnTo>
                    <a:pt x="2738374" y="50800"/>
                  </a:lnTo>
                  <a:cubicBezTo>
                    <a:pt x="1254125" y="50800"/>
                    <a:pt x="50800" y="1254125"/>
                    <a:pt x="50800" y="2738374"/>
                  </a:cubicBezTo>
                  <a:close/>
                </a:path>
              </a:pathLst>
            </a:custGeom>
            <a:solidFill>
              <a:srgbClr val="F2F2F2"/>
            </a:solidFill>
          </p:spPr>
        </p:sp>
      </p:grpSp>
      <p:grpSp>
        <p:nvGrpSpPr>
          <p:cNvPr name="Group 29" id="29"/>
          <p:cNvGrpSpPr/>
          <p:nvPr/>
        </p:nvGrpSpPr>
        <p:grpSpPr>
          <a:xfrm rot="0">
            <a:off x="10941765" y="4765161"/>
            <a:ext cx="2915675" cy="2915675"/>
            <a:chOff x="0" y="0"/>
            <a:chExt cx="3887566" cy="3887566"/>
          </a:xfrm>
        </p:grpSpPr>
        <p:sp>
          <p:nvSpPr>
            <p:cNvPr name="Freeform 30" id="30"/>
            <p:cNvSpPr/>
            <p:nvPr/>
          </p:nvSpPr>
          <p:spPr>
            <a:xfrm flipH="false" flipV="false" rot="0">
              <a:off x="0" y="0"/>
              <a:ext cx="3887566" cy="3887566"/>
            </a:xfrm>
            <a:custGeom>
              <a:avLst/>
              <a:gdLst/>
              <a:ahLst/>
              <a:cxnLst/>
              <a:rect r="r" b="b" t="t" l="l"/>
              <a:pathLst>
                <a:path h="3887566" w="3887566">
                  <a:moveTo>
                    <a:pt x="0" y="0"/>
                  </a:moveTo>
                  <a:lnTo>
                    <a:pt x="3887566" y="0"/>
                  </a:lnTo>
                  <a:lnTo>
                    <a:pt x="3887566" y="3887566"/>
                  </a:lnTo>
                  <a:lnTo>
                    <a:pt x="0" y="3887566"/>
                  </a:lnTo>
                  <a:close/>
                </a:path>
              </a:pathLst>
            </a:custGeom>
            <a:solidFill>
              <a:srgbClr val="000000">
                <a:alpha val="0"/>
              </a:srgbClr>
            </a:solidFill>
          </p:spPr>
        </p:sp>
        <p:sp>
          <p:nvSpPr>
            <p:cNvPr name="TextBox 31" id="31"/>
            <p:cNvSpPr txBox="true"/>
            <p:nvPr/>
          </p:nvSpPr>
          <p:spPr>
            <a:xfrm>
              <a:off x="0" y="-28575"/>
              <a:ext cx="3887566" cy="3916141"/>
            </a:xfrm>
            <a:prstGeom prst="rect">
              <a:avLst/>
            </a:prstGeom>
          </p:spPr>
          <p:txBody>
            <a:bodyPr anchor="ctr" rtlCol="false" tIns="0" lIns="0" bIns="0" rIns="0"/>
            <a:lstStyle/>
            <a:p>
              <a:pPr algn="ctr" marL="0" indent="0" lvl="0">
                <a:lnSpc>
                  <a:spcPts val="3564"/>
                </a:lnSpc>
              </a:pPr>
              <a:r>
                <a:rPr lang="en-US" b="true" sz="3300">
                  <a:solidFill>
                    <a:srgbClr val="A56793"/>
                  </a:solidFill>
                  <a:latin typeface="Calibri (MS) Bold"/>
                  <a:ea typeface="Calibri (MS) Bold"/>
                  <a:cs typeface="Calibri (MS) Bold"/>
                  <a:sym typeface="Calibri (MS) Bold"/>
                </a:rPr>
                <a:t>Școli</a:t>
              </a:r>
            </a:p>
          </p:txBody>
        </p:sp>
      </p:grpSp>
      <p:grpSp>
        <p:nvGrpSpPr>
          <p:cNvPr name="Group 32" id="32"/>
          <p:cNvGrpSpPr/>
          <p:nvPr/>
        </p:nvGrpSpPr>
        <p:grpSpPr>
          <a:xfrm rot="0">
            <a:off x="13601404" y="4169196"/>
            <a:ext cx="4107605" cy="4107604"/>
            <a:chOff x="0" y="0"/>
            <a:chExt cx="5476806" cy="5476806"/>
          </a:xfrm>
        </p:grpSpPr>
        <p:sp>
          <p:nvSpPr>
            <p:cNvPr name="Freeform 33" id="33"/>
            <p:cNvSpPr/>
            <p:nvPr/>
          </p:nvSpPr>
          <p:spPr>
            <a:xfrm flipH="false" flipV="false" rot="0">
              <a:off x="25400" y="25400"/>
              <a:ext cx="5425948" cy="5425948"/>
            </a:xfrm>
            <a:custGeom>
              <a:avLst/>
              <a:gdLst/>
              <a:ahLst/>
              <a:cxnLst/>
              <a:rect r="r" b="b" t="t" l="l"/>
              <a:pathLst>
                <a:path h="5425948" w="5425948">
                  <a:moveTo>
                    <a:pt x="0" y="2712974"/>
                  </a:moveTo>
                  <a:cubicBezTo>
                    <a:pt x="0" y="1214628"/>
                    <a:pt x="1214628" y="0"/>
                    <a:pt x="2712974" y="0"/>
                  </a:cubicBezTo>
                  <a:cubicBezTo>
                    <a:pt x="4211320" y="0"/>
                    <a:pt x="5425948" y="1214628"/>
                    <a:pt x="5425948" y="2712974"/>
                  </a:cubicBezTo>
                  <a:cubicBezTo>
                    <a:pt x="5425948" y="4211320"/>
                    <a:pt x="4211320" y="5425948"/>
                    <a:pt x="2712974" y="5425948"/>
                  </a:cubicBezTo>
                  <a:cubicBezTo>
                    <a:pt x="1214628" y="5425948"/>
                    <a:pt x="0" y="4211320"/>
                    <a:pt x="0" y="2712974"/>
                  </a:cubicBezTo>
                  <a:close/>
                </a:path>
              </a:pathLst>
            </a:custGeom>
            <a:solidFill>
              <a:srgbClr val="70C573">
                <a:alpha val="24706"/>
              </a:srgbClr>
            </a:solidFill>
          </p:spPr>
        </p:sp>
        <p:sp>
          <p:nvSpPr>
            <p:cNvPr name="Freeform 34" id="34"/>
            <p:cNvSpPr/>
            <p:nvPr/>
          </p:nvSpPr>
          <p:spPr>
            <a:xfrm flipH="false" flipV="false" rot="0">
              <a:off x="0" y="0"/>
              <a:ext cx="5476748" cy="5476748"/>
            </a:xfrm>
            <a:custGeom>
              <a:avLst/>
              <a:gdLst/>
              <a:ahLst/>
              <a:cxnLst/>
              <a:rect r="r" b="b" t="t" l="l"/>
              <a:pathLst>
                <a:path h="5476748" w="5476748">
                  <a:moveTo>
                    <a:pt x="0" y="2738374"/>
                  </a:moveTo>
                  <a:cubicBezTo>
                    <a:pt x="0" y="1226058"/>
                    <a:pt x="1226058" y="0"/>
                    <a:pt x="2738374" y="0"/>
                  </a:cubicBezTo>
                  <a:lnTo>
                    <a:pt x="2738374" y="25400"/>
                  </a:lnTo>
                  <a:lnTo>
                    <a:pt x="2738374" y="0"/>
                  </a:lnTo>
                  <a:cubicBezTo>
                    <a:pt x="4250817" y="0"/>
                    <a:pt x="5476748" y="1226058"/>
                    <a:pt x="5476748" y="2738374"/>
                  </a:cubicBezTo>
                  <a:lnTo>
                    <a:pt x="5451348" y="2738374"/>
                  </a:lnTo>
                  <a:lnTo>
                    <a:pt x="5476748" y="2738374"/>
                  </a:lnTo>
                  <a:cubicBezTo>
                    <a:pt x="5476748" y="4250690"/>
                    <a:pt x="4250690" y="5476748"/>
                    <a:pt x="2738374" y="5476748"/>
                  </a:cubicBezTo>
                  <a:lnTo>
                    <a:pt x="2738374" y="5451348"/>
                  </a:lnTo>
                  <a:lnTo>
                    <a:pt x="2738374" y="5476748"/>
                  </a:lnTo>
                  <a:cubicBezTo>
                    <a:pt x="1226058" y="5476748"/>
                    <a:pt x="0" y="4250817"/>
                    <a:pt x="0" y="2738374"/>
                  </a:cubicBezTo>
                  <a:lnTo>
                    <a:pt x="25400" y="2738374"/>
                  </a:lnTo>
                  <a:lnTo>
                    <a:pt x="50800" y="2738374"/>
                  </a:lnTo>
                  <a:lnTo>
                    <a:pt x="25400" y="2738374"/>
                  </a:lnTo>
                  <a:lnTo>
                    <a:pt x="0" y="2738374"/>
                  </a:lnTo>
                  <a:moveTo>
                    <a:pt x="50800" y="2738374"/>
                  </a:moveTo>
                  <a:cubicBezTo>
                    <a:pt x="50800" y="2752344"/>
                    <a:pt x="39370" y="2763774"/>
                    <a:pt x="25400" y="2763774"/>
                  </a:cubicBezTo>
                  <a:cubicBezTo>
                    <a:pt x="11430" y="2763774"/>
                    <a:pt x="0" y="2752344"/>
                    <a:pt x="0" y="2738374"/>
                  </a:cubicBezTo>
                  <a:cubicBezTo>
                    <a:pt x="0" y="2724404"/>
                    <a:pt x="11430" y="2712974"/>
                    <a:pt x="25400" y="2712974"/>
                  </a:cubicBezTo>
                  <a:cubicBezTo>
                    <a:pt x="39370" y="2712974"/>
                    <a:pt x="50800" y="2724404"/>
                    <a:pt x="50800" y="2738374"/>
                  </a:cubicBezTo>
                  <a:cubicBezTo>
                    <a:pt x="50800" y="4222750"/>
                    <a:pt x="1254125" y="5425948"/>
                    <a:pt x="2738374" y="5425948"/>
                  </a:cubicBezTo>
                  <a:cubicBezTo>
                    <a:pt x="4222623" y="5425948"/>
                    <a:pt x="5425948" y="4222750"/>
                    <a:pt x="5425948" y="2738374"/>
                  </a:cubicBezTo>
                  <a:cubicBezTo>
                    <a:pt x="5425948" y="1253998"/>
                    <a:pt x="4222750" y="50800"/>
                    <a:pt x="2738374" y="50800"/>
                  </a:cubicBezTo>
                  <a:lnTo>
                    <a:pt x="2738374" y="25400"/>
                  </a:lnTo>
                  <a:lnTo>
                    <a:pt x="2738374" y="50800"/>
                  </a:lnTo>
                  <a:cubicBezTo>
                    <a:pt x="1254125" y="50800"/>
                    <a:pt x="50800" y="1254125"/>
                    <a:pt x="50800" y="2738374"/>
                  </a:cubicBezTo>
                  <a:close/>
                </a:path>
              </a:pathLst>
            </a:custGeom>
            <a:solidFill>
              <a:srgbClr val="F2F2F2"/>
            </a:solidFill>
          </p:spPr>
        </p:sp>
      </p:grpSp>
      <p:grpSp>
        <p:nvGrpSpPr>
          <p:cNvPr name="Group 35" id="35"/>
          <p:cNvGrpSpPr/>
          <p:nvPr/>
        </p:nvGrpSpPr>
        <p:grpSpPr>
          <a:xfrm rot="0">
            <a:off x="14197369" y="4765161"/>
            <a:ext cx="2915675" cy="2915675"/>
            <a:chOff x="0" y="0"/>
            <a:chExt cx="3887566" cy="3887566"/>
          </a:xfrm>
        </p:grpSpPr>
        <p:sp>
          <p:nvSpPr>
            <p:cNvPr name="Freeform 36" id="36"/>
            <p:cNvSpPr/>
            <p:nvPr/>
          </p:nvSpPr>
          <p:spPr>
            <a:xfrm flipH="false" flipV="false" rot="0">
              <a:off x="0" y="0"/>
              <a:ext cx="3887566" cy="3887566"/>
            </a:xfrm>
            <a:custGeom>
              <a:avLst/>
              <a:gdLst/>
              <a:ahLst/>
              <a:cxnLst/>
              <a:rect r="r" b="b" t="t" l="l"/>
              <a:pathLst>
                <a:path h="3887566" w="3887566">
                  <a:moveTo>
                    <a:pt x="0" y="0"/>
                  </a:moveTo>
                  <a:lnTo>
                    <a:pt x="3887566" y="0"/>
                  </a:lnTo>
                  <a:lnTo>
                    <a:pt x="3887566" y="3887566"/>
                  </a:lnTo>
                  <a:lnTo>
                    <a:pt x="0" y="3887566"/>
                  </a:lnTo>
                  <a:close/>
                </a:path>
              </a:pathLst>
            </a:custGeom>
            <a:solidFill>
              <a:srgbClr val="000000">
                <a:alpha val="0"/>
              </a:srgbClr>
            </a:solidFill>
          </p:spPr>
        </p:sp>
        <p:sp>
          <p:nvSpPr>
            <p:cNvPr name="TextBox 37" id="37"/>
            <p:cNvSpPr txBox="true"/>
            <p:nvPr/>
          </p:nvSpPr>
          <p:spPr>
            <a:xfrm>
              <a:off x="0" y="-28575"/>
              <a:ext cx="3887566" cy="3916141"/>
            </a:xfrm>
            <a:prstGeom prst="rect">
              <a:avLst/>
            </a:prstGeom>
          </p:spPr>
          <p:txBody>
            <a:bodyPr anchor="ctr" rtlCol="false" tIns="0" lIns="0" bIns="0" rIns="0"/>
            <a:lstStyle/>
            <a:p>
              <a:pPr algn="ctr" marL="0" indent="0" lvl="0">
                <a:lnSpc>
                  <a:spcPts val="3564"/>
                </a:lnSpc>
              </a:pPr>
              <a:r>
                <a:rPr lang="en-US" b="true" sz="3300">
                  <a:solidFill>
                    <a:srgbClr val="A56793"/>
                  </a:solidFill>
                  <a:latin typeface="Calibri (MS) Bold"/>
                  <a:ea typeface="Calibri (MS) Bold"/>
                  <a:cs typeface="Calibri (MS) Bold"/>
                  <a:sym typeface="Calibri (MS) Bold"/>
                </a:rPr>
                <a:t>rezidenți</a:t>
              </a:r>
            </a:p>
          </p:txBody>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073824"/>
            <a:chOff x="0" y="0"/>
            <a:chExt cx="23888710" cy="1431766"/>
          </a:xfrm>
        </p:grpSpPr>
        <p:sp>
          <p:nvSpPr>
            <p:cNvPr name="Freeform 5" id="5"/>
            <p:cNvSpPr/>
            <p:nvPr/>
          </p:nvSpPr>
          <p:spPr>
            <a:xfrm flipH="false" flipV="false" rot="0">
              <a:off x="0" y="0"/>
              <a:ext cx="23888709" cy="1431766"/>
            </a:xfrm>
            <a:custGeom>
              <a:avLst/>
              <a:gdLst/>
              <a:ahLst/>
              <a:cxnLst/>
              <a:rect r="r" b="b" t="t" l="l"/>
              <a:pathLst>
                <a:path h="1431766" w="23888709">
                  <a:moveTo>
                    <a:pt x="0" y="0"/>
                  </a:moveTo>
                  <a:lnTo>
                    <a:pt x="23888709" y="0"/>
                  </a:lnTo>
                  <a:lnTo>
                    <a:pt x="23888709" y="1431766"/>
                  </a:lnTo>
                  <a:lnTo>
                    <a:pt x="0" y="1431766"/>
                  </a:lnTo>
                  <a:close/>
                </a:path>
              </a:pathLst>
            </a:custGeom>
            <a:solidFill>
              <a:srgbClr val="000000">
                <a:alpha val="0"/>
              </a:srgbClr>
            </a:solidFill>
          </p:spPr>
        </p:sp>
        <p:sp>
          <p:nvSpPr>
            <p:cNvPr name="TextBox 6" id="6"/>
            <p:cNvSpPr txBox="true"/>
            <p:nvPr/>
          </p:nvSpPr>
          <p:spPr>
            <a:xfrm>
              <a:off x="0" y="-57150"/>
              <a:ext cx="23888710" cy="1488916"/>
            </a:xfrm>
            <a:prstGeom prst="rect">
              <a:avLst/>
            </a:prstGeom>
          </p:spPr>
          <p:txBody>
            <a:bodyPr anchor="ctr" rtlCol="false" tIns="0" lIns="0" bIns="0" rIns="0"/>
            <a:lstStyle/>
            <a:p>
              <a:pPr algn="l" marL="0" indent="0" lvl="0">
                <a:lnSpc>
                  <a:spcPts val="5540"/>
                </a:lnSpc>
              </a:pPr>
              <a:r>
                <a:rPr lang="en-US" sz="5130">
                  <a:solidFill>
                    <a:srgbClr val="F2F2F2"/>
                  </a:solidFill>
                  <a:latin typeface="Calibri (MS)"/>
                  <a:ea typeface="Calibri (MS)"/>
                  <a:cs typeface="Calibri (MS)"/>
                  <a:sym typeface="Calibri (MS)"/>
                </a:rPr>
                <a:t>De ce funcționează mai bine proiectele comunitare în parteneriate?</a:t>
              </a:r>
            </a:p>
          </p:txBody>
        </p:sp>
      </p:grpSp>
      <p:grpSp>
        <p:nvGrpSpPr>
          <p:cNvPr name="Group 7" id="7"/>
          <p:cNvGrpSpPr/>
          <p:nvPr/>
        </p:nvGrpSpPr>
        <p:grpSpPr>
          <a:xfrm rot="0">
            <a:off x="9353269" y="1627464"/>
            <a:ext cx="2665902" cy="1614781"/>
            <a:chOff x="0" y="0"/>
            <a:chExt cx="3554536" cy="2153042"/>
          </a:xfrm>
        </p:grpSpPr>
        <p:sp>
          <p:nvSpPr>
            <p:cNvPr name="Freeform 8" id="8"/>
            <p:cNvSpPr/>
            <p:nvPr/>
          </p:nvSpPr>
          <p:spPr>
            <a:xfrm flipH="false" flipV="false" rot="0">
              <a:off x="25400" y="25400"/>
              <a:ext cx="3503676" cy="2102231"/>
            </a:xfrm>
            <a:custGeom>
              <a:avLst/>
              <a:gdLst/>
              <a:ahLst/>
              <a:cxnLst/>
              <a:rect r="r" b="b" t="t" l="l"/>
              <a:pathLst>
                <a:path h="2102231" w="3503676">
                  <a:moveTo>
                    <a:pt x="0" y="0"/>
                  </a:moveTo>
                  <a:lnTo>
                    <a:pt x="3503676" y="0"/>
                  </a:lnTo>
                  <a:lnTo>
                    <a:pt x="3503676" y="2102231"/>
                  </a:lnTo>
                  <a:lnTo>
                    <a:pt x="0" y="2102231"/>
                  </a:lnTo>
                  <a:close/>
                </a:path>
              </a:pathLst>
            </a:custGeom>
            <a:solidFill>
              <a:srgbClr val="70C573"/>
            </a:solidFill>
          </p:spPr>
        </p:sp>
        <p:sp>
          <p:nvSpPr>
            <p:cNvPr name="Freeform 9" id="9"/>
            <p:cNvSpPr/>
            <p:nvPr/>
          </p:nvSpPr>
          <p:spPr>
            <a:xfrm flipH="false" flipV="false" rot="0">
              <a:off x="0" y="0"/>
              <a:ext cx="3554476" cy="2153031"/>
            </a:xfrm>
            <a:custGeom>
              <a:avLst/>
              <a:gdLst/>
              <a:ahLst/>
              <a:cxnLst/>
              <a:rect r="r" b="b" t="t" l="l"/>
              <a:pathLst>
                <a:path h="2153031" w="3554476">
                  <a:moveTo>
                    <a:pt x="25400" y="0"/>
                  </a:moveTo>
                  <a:lnTo>
                    <a:pt x="3529076" y="0"/>
                  </a:lnTo>
                  <a:cubicBezTo>
                    <a:pt x="3543046" y="0"/>
                    <a:pt x="3554476" y="11430"/>
                    <a:pt x="3554476" y="25400"/>
                  </a:cubicBezTo>
                  <a:lnTo>
                    <a:pt x="3554476" y="2127631"/>
                  </a:lnTo>
                  <a:cubicBezTo>
                    <a:pt x="3554476" y="2141601"/>
                    <a:pt x="3543046" y="2153031"/>
                    <a:pt x="3529076" y="2153031"/>
                  </a:cubicBezTo>
                  <a:lnTo>
                    <a:pt x="25400" y="2153031"/>
                  </a:lnTo>
                  <a:cubicBezTo>
                    <a:pt x="11430" y="2153031"/>
                    <a:pt x="0" y="2141601"/>
                    <a:pt x="0" y="2127631"/>
                  </a:cubicBezTo>
                  <a:lnTo>
                    <a:pt x="0" y="25400"/>
                  </a:lnTo>
                  <a:cubicBezTo>
                    <a:pt x="0" y="11430"/>
                    <a:pt x="11430" y="0"/>
                    <a:pt x="25400" y="0"/>
                  </a:cubicBezTo>
                  <a:moveTo>
                    <a:pt x="25400" y="50800"/>
                  </a:moveTo>
                  <a:lnTo>
                    <a:pt x="25400" y="25400"/>
                  </a:lnTo>
                  <a:lnTo>
                    <a:pt x="50800" y="25400"/>
                  </a:lnTo>
                  <a:lnTo>
                    <a:pt x="50800" y="2127631"/>
                  </a:lnTo>
                  <a:lnTo>
                    <a:pt x="25400" y="2127631"/>
                  </a:lnTo>
                  <a:lnTo>
                    <a:pt x="25400" y="2102231"/>
                  </a:lnTo>
                  <a:lnTo>
                    <a:pt x="3529076" y="2102231"/>
                  </a:lnTo>
                  <a:lnTo>
                    <a:pt x="3529076" y="2127631"/>
                  </a:lnTo>
                  <a:lnTo>
                    <a:pt x="3503676" y="2127631"/>
                  </a:lnTo>
                  <a:lnTo>
                    <a:pt x="3503676" y="25400"/>
                  </a:lnTo>
                  <a:lnTo>
                    <a:pt x="3529076" y="25400"/>
                  </a:lnTo>
                  <a:lnTo>
                    <a:pt x="3529076" y="50800"/>
                  </a:lnTo>
                  <a:lnTo>
                    <a:pt x="25400" y="50800"/>
                  </a:lnTo>
                  <a:close/>
                </a:path>
              </a:pathLst>
            </a:custGeom>
            <a:solidFill>
              <a:srgbClr val="F2F2F2"/>
            </a:solidFill>
          </p:spPr>
        </p:sp>
      </p:grpSp>
      <p:grpSp>
        <p:nvGrpSpPr>
          <p:cNvPr name="Group 10" id="10"/>
          <p:cNvGrpSpPr/>
          <p:nvPr/>
        </p:nvGrpSpPr>
        <p:grpSpPr>
          <a:xfrm rot="0">
            <a:off x="9353270" y="1627464"/>
            <a:ext cx="2665902" cy="1614781"/>
            <a:chOff x="0" y="0"/>
            <a:chExt cx="3554536" cy="2153042"/>
          </a:xfrm>
        </p:grpSpPr>
        <p:sp>
          <p:nvSpPr>
            <p:cNvPr name="Freeform 11" id="11"/>
            <p:cNvSpPr/>
            <p:nvPr/>
          </p:nvSpPr>
          <p:spPr>
            <a:xfrm flipH="false" flipV="false" rot="0">
              <a:off x="0" y="0"/>
              <a:ext cx="3554536" cy="2153042"/>
            </a:xfrm>
            <a:custGeom>
              <a:avLst/>
              <a:gdLst/>
              <a:ahLst/>
              <a:cxnLst/>
              <a:rect r="r" b="b" t="t" l="l"/>
              <a:pathLst>
                <a:path h="2153042" w="3554536">
                  <a:moveTo>
                    <a:pt x="0" y="0"/>
                  </a:moveTo>
                  <a:lnTo>
                    <a:pt x="3554536" y="0"/>
                  </a:lnTo>
                  <a:lnTo>
                    <a:pt x="3554536" y="2153042"/>
                  </a:lnTo>
                  <a:lnTo>
                    <a:pt x="0" y="2153042"/>
                  </a:lnTo>
                  <a:close/>
                </a:path>
              </a:pathLst>
            </a:custGeom>
            <a:solidFill>
              <a:srgbClr val="000000">
                <a:alpha val="0"/>
              </a:srgbClr>
            </a:solidFill>
          </p:spPr>
        </p:sp>
        <p:sp>
          <p:nvSpPr>
            <p:cNvPr name="TextBox 12" id="12"/>
            <p:cNvSpPr txBox="true"/>
            <p:nvPr/>
          </p:nvSpPr>
          <p:spPr>
            <a:xfrm>
              <a:off x="0" y="-28575"/>
              <a:ext cx="3554536" cy="2181617"/>
            </a:xfrm>
            <a:prstGeom prst="rect">
              <a:avLst/>
            </a:prstGeom>
          </p:spPr>
          <p:txBody>
            <a:bodyPr anchor="ctr" rtlCol="false" tIns="0" lIns="0" bIns="0" rIns="0"/>
            <a:lstStyle/>
            <a:p>
              <a:pPr algn="ctr" marL="0" indent="0" lvl="0">
                <a:lnSpc>
                  <a:spcPts val="3078"/>
                </a:lnSpc>
              </a:pPr>
              <a:r>
                <a:rPr lang="en-US" sz="2850">
                  <a:solidFill>
                    <a:srgbClr val="F2F2F2"/>
                  </a:solidFill>
                  <a:latin typeface="Arial"/>
                  <a:ea typeface="Arial"/>
                  <a:cs typeface="Arial"/>
                  <a:sym typeface="Arial"/>
                </a:rPr>
                <a:t>Combină resursele</a:t>
              </a:r>
            </a:p>
          </p:txBody>
        </p:sp>
      </p:grpSp>
      <p:grpSp>
        <p:nvGrpSpPr>
          <p:cNvPr name="Group 13" id="13"/>
          <p:cNvGrpSpPr/>
          <p:nvPr/>
        </p:nvGrpSpPr>
        <p:grpSpPr>
          <a:xfrm rot="0">
            <a:off x="12585466" y="1627464"/>
            <a:ext cx="2665902" cy="1614781"/>
            <a:chOff x="0" y="0"/>
            <a:chExt cx="3554536" cy="2153042"/>
          </a:xfrm>
        </p:grpSpPr>
        <p:sp>
          <p:nvSpPr>
            <p:cNvPr name="Freeform 14" id="14"/>
            <p:cNvSpPr/>
            <p:nvPr/>
          </p:nvSpPr>
          <p:spPr>
            <a:xfrm flipH="false" flipV="false" rot="0">
              <a:off x="25400" y="25400"/>
              <a:ext cx="3503676" cy="2102231"/>
            </a:xfrm>
            <a:custGeom>
              <a:avLst/>
              <a:gdLst/>
              <a:ahLst/>
              <a:cxnLst/>
              <a:rect r="r" b="b" t="t" l="l"/>
              <a:pathLst>
                <a:path h="2102231" w="3503676">
                  <a:moveTo>
                    <a:pt x="0" y="0"/>
                  </a:moveTo>
                  <a:lnTo>
                    <a:pt x="3503676" y="0"/>
                  </a:lnTo>
                  <a:lnTo>
                    <a:pt x="3503676" y="2102231"/>
                  </a:lnTo>
                  <a:lnTo>
                    <a:pt x="0" y="2102231"/>
                  </a:lnTo>
                  <a:close/>
                </a:path>
              </a:pathLst>
            </a:custGeom>
            <a:solidFill>
              <a:srgbClr val="70C573"/>
            </a:solidFill>
          </p:spPr>
        </p:sp>
        <p:sp>
          <p:nvSpPr>
            <p:cNvPr name="Freeform 15" id="15"/>
            <p:cNvSpPr/>
            <p:nvPr/>
          </p:nvSpPr>
          <p:spPr>
            <a:xfrm flipH="false" flipV="false" rot="0">
              <a:off x="0" y="0"/>
              <a:ext cx="3554476" cy="2153031"/>
            </a:xfrm>
            <a:custGeom>
              <a:avLst/>
              <a:gdLst/>
              <a:ahLst/>
              <a:cxnLst/>
              <a:rect r="r" b="b" t="t" l="l"/>
              <a:pathLst>
                <a:path h="2153031" w="3554476">
                  <a:moveTo>
                    <a:pt x="25400" y="0"/>
                  </a:moveTo>
                  <a:lnTo>
                    <a:pt x="3529076" y="0"/>
                  </a:lnTo>
                  <a:cubicBezTo>
                    <a:pt x="3543046" y="0"/>
                    <a:pt x="3554476" y="11430"/>
                    <a:pt x="3554476" y="25400"/>
                  </a:cubicBezTo>
                  <a:lnTo>
                    <a:pt x="3554476" y="2127631"/>
                  </a:lnTo>
                  <a:cubicBezTo>
                    <a:pt x="3554476" y="2141601"/>
                    <a:pt x="3543046" y="2153031"/>
                    <a:pt x="3529076" y="2153031"/>
                  </a:cubicBezTo>
                  <a:lnTo>
                    <a:pt x="25400" y="2153031"/>
                  </a:lnTo>
                  <a:cubicBezTo>
                    <a:pt x="11430" y="2153031"/>
                    <a:pt x="0" y="2141601"/>
                    <a:pt x="0" y="2127631"/>
                  </a:cubicBezTo>
                  <a:lnTo>
                    <a:pt x="0" y="25400"/>
                  </a:lnTo>
                  <a:cubicBezTo>
                    <a:pt x="0" y="11430"/>
                    <a:pt x="11430" y="0"/>
                    <a:pt x="25400" y="0"/>
                  </a:cubicBezTo>
                  <a:moveTo>
                    <a:pt x="25400" y="50800"/>
                  </a:moveTo>
                  <a:lnTo>
                    <a:pt x="25400" y="25400"/>
                  </a:lnTo>
                  <a:lnTo>
                    <a:pt x="50800" y="25400"/>
                  </a:lnTo>
                  <a:lnTo>
                    <a:pt x="50800" y="2127631"/>
                  </a:lnTo>
                  <a:lnTo>
                    <a:pt x="25400" y="2127631"/>
                  </a:lnTo>
                  <a:lnTo>
                    <a:pt x="25400" y="2102231"/>
                  </a:lnTo>
                  <a:lnTo>
                    <a:pt x="3529076" y="2102231"/>
                  </a:lnTo>
                  <a:lnTo>
                    <a:pt x="3529076" y="2127631"/>
                  </a:lnTo>
                  <a:lnTo>
                    <a:pt x="3503676" y="2127631"/>
                  </a:lnTo>
                  <a:lnTo>
                    <a:pt x="3503676" y="25400"/>
                  </a:lnTo>
                  <a:lnTo>
                    <a:pt x="3529076" y="25400"/>
                  </a:lnTo>
                  <a:lnTo>
                    <a:pt x="3529076" y="50800"/>
                  </a:lnTo>
                  <a:lnTo>
                    <a:pt x="25400" y="50800"/>
                  </a:lnTo>
                  <a:close/>
                </a:path>
              </a:pathLst>
            </a:custGeom>
            <a:solidFill>
              <a:srgbClr val="F2F2F2"/>
            </a:solidFill>
          </p:spPr>
        </p:sp>
      </p:grpSp>
      <p:grpSp>
        <p:nvGrpSpPr>
          <p:cNvPr name="Group 16" id="16"/>
          <p:cNvGrpSpPr/>
          <p:nvPr/>
        </p:nvGrpSpPr>
        <p:grpSpPr>
          <a:xfrm rot="0">
            <a:off x="12585467" y="1627464"/>
            <a:ext cx="2665902" cy="1614781"/>
            <a:chOff x="0" y="0"/>
            <a:chExt cx="3554536" cy="2153042"/>
          </a:xfrm>
        </p:grpSpPr>
        <p:sp>
          <p:nvSpPr>
            <p:cNvPr name="Freeform 17" id="17"/>
            <p:cNvSpPr/>
            <p:nvPr/>
          </p:nvSpPr>
          <p:spPr>
            <a:xfrm flipH="false" flipV="false" rot="0">
              <a:off x="0" y="0"/>
              <a:ext cx="3554536" cy="2153042"/>
            </a:xfrm>
            <a:custGeom>
              <a:avLst/>
              <a:gdLst/>
              <a:ahLst/>
              <a:cxnLst/>
              <a:rect r="r" b="b" t="t" l="l"/>
              <a:pathLst>
                <a:path h="2153042" w="3554536">
                  <a:moveTo>
                    <a:pt x="0" y="0"/>
                  </a:moveTo>
                  <a:lnTo>
                    <a:pt x="3554536" y="0"/>
                  </a:lnTo>
                  <a:lnTo>
                    <a:pt x="3554536" y="2153042"/>
                  </a:lnTo>
                  <a:lnTo>
                    <a:pt x="0" y="2153042"/>
                  </a:lnTo>
                  <a:close/>
                </a:path>
              </a:pathLst>
            </a:custGeom>
            <a:solidFill>
              <a:srgbClr val="000000">
                <a:alpha val="0"/>
              </a:srgbClr>
            </a:solidFill>
          </p:spPr>
        </p:sp>
        <p:sp>
          <p:nvSpPr>
            <p:cNvPr name="TextBox 18" id="18"/>
            <p:cNvSpPr txBox="true"/>
            <p:nvPr/>
          </p:nvSpPr>
          <p:spPr>
            <a:xfrm>
              <a:off x="0" y="-28575"/>
              <a:ext cx="3554536" cy="2181617"/>
            </a:xfrm>
            <a:prstGeom prst="rect">
              <a:avLst/>
            </a:prstGeom>
          </p:spPr>
          <p:txBody>
            <a:bodyPr anchor="ctr" rtlCol="false" tIns="0" lIns="0" bIns="0" rIns="0"/>
            <a:lstStyle/>
            <a:p>
              <a:pPr algn="ctr" marL="0" indent="0" lvl="0">
                <a:lnSpc>
                  <a:spcPts val="3078"/>
                </a:lnSpc>
              </a:pPr>
              <a:r>
                <a:rPr lang="en-US" sz="2850">
                  <a:solidFill>
                    <a:srgbClr val="F2F2F2"/>
                  </a:solidFill>
                  <a:latin typeface="Arial"/>
                  <a:ea typeface="Arial"/>
                  <a:cs typeface="Arial"/>
                  <a:sym typeface="Arial"/>
                </a:rPr>
                <a:t>Impact mai mare</a:t>
              </a:r>
            </a:p>
          </p:txBody>
        </p:sp>
      </p:grpSp>
      <p:grpSp>
        <p:nvGrpSpPr>
          <p:cNvPr name="Group 19" id="19"/>
          <p:cNvGrpSpPr/>
          <p:nvPr/>
        </p:nvGrpSpPr>
        <p:grpSpPr>
          <a:xfrm rot="0">
            <a:off x="9353269" y="3808540"/>
            <a:ext cx="2665902" cy="1614782"/>
            <a:chOff x="0" y="0"/>
            <a:chExt cx="3554536" cy="2153042"/>
          </a:xfrm>
        </p:grpSpPr>
        <p:sp>
          <p:nvSpPr>
            <p:cNvPr name="Freeform 20" id="20"/>
            <p:cNvSpPr/>
            <p:nvPr/>
          </p:nvSpPr>
          <p:spPr>
            <a:xfrm flipH="false" flipV="false" rot="0">
              <a:off x="25400" y="25400"/>
              <a:ext cx="3503676" cy="2102231"/>
            </a:xfrm>
            <a:custGeom>
              <a:avLst/>
              <a:gdLst/>
              <a:ahLst/>
              <a:cxnLst/>
              <a:rect r="r" b="b" t="t" l="l"/>
              <a:pathLst>
                <a:path h="2102231" w="3503676">
                  <a:moveTo>
                    <a:pt x="0" y="0"/>
                  </a:moveTo>
                  <a:lnTo>
                    <a:pt x="3503676" y="0"/>
                  </a:lnTo>
                  <a:lnTo>
                    <a:pt x="3503676" y="2102231"/>
                  </a:lnTo>
                  <a:lnTo>
                    <a:pt x="0" y="2102231"/>
                  </a:lnTo>
                  <a:close/>
                </a:path>
              </a:pathLst>
            </a:custGeom>
            <a:solidFill>
              <a:srgbClr val="70C573"/>
            </a:solidFill>
          </p:spPr>
        </p:sp>
        <p:sp>
          <p:nvSpPr>
            <p:cNvPr name="Freeform 21" id="21"/>
            <p:cNvSpPr/>
            <p:nvPr/>
          </p:nvSpPr>
          <p:spPr>
            <a:xfrm flipH="false" flipV="false" rot="0">
              <a:off x="0" y="0"/>
              <a:ext cx="3554476" cy="2153031"/>
            </a:xfrm>
            <a:custGeom>
              <a:avLst/>
              <a:gdLst/>
              <a:ahLst/>
              <a:cxnLst/>
              <a:rect r="r" b="b" t="t" l="l"/>
              <a:pathLst>
                <a:path h="2153031" w="3554476">
                  <a:moveTo>
                    <a:pt x="25400" y="0"/>
                  </a:moveTo>
                  <a:lnTo>
                    <a:pt x="3529076" y="0"/>
                  </a:lnTo>
                  <a:cubicBezTo>
                    <a:pt x="3543046" y="0"/>
                    <a:pt x="3554476" y="11430"/>
                    <a:pt x="3554476" y="25400"/>
                  </a:cubicBezTo>
                  <a:lnTo>
                    <a:pt x="3554476" y="2127631"/>
                  </a:lnTo>
                  <a:cubicBezTo>
                    <a:pt x="3554476" y="2141601"/>
                    <a:pt x="3543046" y="2153031"/>
                    <a:pt x="3529076" y="2153031"/>
                  </a:cubicBezTo>
                  <a:lnTo>
                    <a:pt x="25400" y="2153031"/>
                  </a:lnTo>
                  <a:cubicBezTo>
                    <a:pt x="11430" y="2153031"/>
                    <a:pt x="0" y="2141601"/>
                    <a:pt x="0" y="2127631"/>
                  </a:cubicBezTo>
                  <a:lnTo>
                    <a:pt x="0" y="25400"/>
                  </a:lnTo>
                  <a:cubicBezTo>
                    <a:pt x="0" y="11430"/>
                    <a:pt x="11430" y="0"/>
                    <a:pt x="25400" y="0"/>
                  </a:cubicBezTo>
                  <a:moveTo>
                    <a:pt x="25400" y="50800"/>
                  </a:moveTo>
                  <a:lnTo>
                    <a:pt x="25400" y="25400"/>
                  </a:lnTo>
                  <a:lnTo>
                    <a:pt x="50800" y="25400"/>
                  </a:lnTo>
                  <a:lnTo>
                    <a:pt x="50800" y="2127631"/>
                  </a:lnTo>
                  <a:lnTo>
                    <a:pt x="25400" y="2127631"/>
                  </a:lnTo>
                  <a:lnTo>
                    <a:pt x="25400" y="2102231"/>
                  </a:lnTo>
                  <a:lnTo>
                    <a:pt x="3529076" y="2102231"/>
                  </a:lnTo>
                  <a:lnTo>
                    <a:pt x="3529076" y="2127631"/>
                  </a:lnTo>
                  <a:lnTo>
                    <a:pt x="3503676" y="2127631"/>
                  </a:lnTo>
                  <a:lnTo>
                    <a:pt x="3503676" y="25400"/>
                  </a:lnTo>
                  <a:lnTo>
                    <a:pt x="3529076" y="25400"/>
                  </a:lnTo>
                  <a:lnTo>
                    <a:pt x="3529076" y="50800"/>
                  </a:lnTo>
                  <a:lnTo>
                    <a:pt x="25400" y="50800"/>
                  </a:lnTo>
                  <a:close/>
                </a:path>
              </a:pathLst>
            </a:custGeom>
            <a:solidFill>
              <a:srgbClr val="F2F2F2"/>
            </a:solidFill>
          </p:spPr>
        </p:sp>
      </p:grpSp>
      <p:grpSp>
        <p:nvGrpSpPr>
          <p:cNvPr name="Group 22" id="22"/>
          <p:cNvGrpSpPr/>
          <p:nvPr/>
        </p:nvGrpSpPr>
        <p:grpSpPr>
          <a:xfrm rot="0">
            <a:off x="9353270" y="3808540"/>
            <a:ext cx="2665902" cy="1614782"/>
            <a:chOff x="0" y="0"/>
            <a:chExt cx="3554536" cy="2153042"/>
          </a:xfrm>
        </p:grpSpPr>
        <p:sp>
          <p:nvSpPr>
            <p:cNvPr name="Freeform 23" id="23"/>
            <p:cNvSpPr/>
            <p:nvPr/>
          </p:nvSpPr>
          <p:spPr>
            <a:xfrm flipH="false" flipV="false" rot="0">
              <a:off x="0" y="0"/>
              <a:ext cx="3554536" cy="2153042"/>
            </a:xfrm>
            <a:custGeom>
              <a:avLst/>
              <a:gdLst/>
              <a:ahLst/>
              <a:cxnLst/>
              <a:rect r="r" b="b" t="t" l="l"/>
              <a:pathLst>
                <a:path h="2153042" w="3554536">
                  <a:moveTo>
                    <a:pt x="0" y="0"/>
                  </a:moveTo>
                  <a:lnTo>
                    <a:pt x="3554536" y="0"/>
                  </a:lnTo>
                  <a:lnTo>
                    <a:pt x="3554536" y="2153042"/>
                  </a:lnTo>
                  <a:lnTo>
                    <a:pt x="0" y="2153042"/>
                  </a:lnTo>
                  <a:close/>
                </a:path>
              </a:pathLst>
            </a:custGeom>
            <a:solidFill>
              <a:srgbClr val="000000">
                <a:alpha val="0"/>
              </a:srgbClr>
            </a:solidFill>
          </p:spPr>
        </p:sp>
        <p:sp>
          <p:nvSpPr>
            <p:cNvPr name="TextBox 24" id="24"/>
            <p:cNvSpPr txBox="true"/>
            <p:nvPr/>
          </p:nvSpPr>
          <p:spPr>
            <a:xfrm>
              <a:off x="0" y="-28575"/>
              <a:ext cx="3554536" cy="2181617"/>
            </a:xfrm>
            <a:prstGeom prst="rect">
              <a:avLst/>
            </a:prstGeom>
          </p:spPr>
          <p:txBody>
            <a:bodyPr anchor="ctr" rtlCol="false" tIns="0" lIns="0" bIns="0" rIns="0"/>
            <a:lstStyle/>
            <a:p>
              <a:pPr algn="ctr" marL="0" indent="0" lvl="0">
                <a:lnSpc>
                  <a:spcPts val="3078"/>
                </a:lnSpc>
              </a:pPr>
              <a:r>
                <a:rPr lang="en-US" sz="2850">
                  <a:solidFill>
                    <a:srgbClr val="F2F2F2"/>
                  </a:solidFill>
                  <a:latin typeface="Arial"/>
                  <a:ea typeface="Arial"/>
                  <a:cs typeface="Arial"/>
                  <a:sym typeface="Arial"/>
                </a:rPr>
                <a:t>Construiesc încredere</a:t>
              </a:r>
            </a:p>
          </p:txBody>
        </p:sp>
      </p:grpSp>
      <p:grpSp>
        <p:nvGrpSpPr>
          <p:cNvPr name="Group 25" id="25"/>
          <p:cNvGrpSpPr/>
          <p:nvPr/>
        </p:nvGrpSpPr>
        <p:grpSpPr>
          <a:xfrm rot="0">
            <a:off x="12585466" y="3808540"/>
            <a:ext cx="2665902" cy="1614782"/>
            <a:chOff x="0" y="0"/>
            <a:chExt cx="3554536" cy="2153042"/>
          </a:xfrm>
        </p:grpSpPr>
        <p:sp>
          <p:nvSpPr>
            <p:cNvPr name="Freeform 26" id="26"/>
            <p:cNvSpPr/>
            <p:nvPr/>
          </p:nvSpPr>
          <p:spPr>
            <a:xfrm flipH="false" flipV="false" rot="0">
              <a:off x="25400" y="25400"/>
              <a:ext cx="3503676" cy="2102231"/>
            </a:xfrm>
            <a:custGeom>
              <a:avLst/>
              <a:gdLst/>
              <a:ahLst/>
              <a:cxnLst/>
              <a:rect r="r" b="b" t="t" l="l"/>
              <a:pathLst>
                <a:path h="2102231" w="3503676">
                  <a:moveTo>
                    <a:pt x="0" y="0"/>
                  </a:moveTo>
                  <a:lnTo>
                    <a:pt x="3503676" y="0"/>
                  </a:lnTo>
                  <a:lnTo>
                    <a:pt x="3503676" y="2102231"/>
                  </a:lnTo>
                  <a:lnTo>
                    <a:pt x="0" y="2102231"/>
                  </a:lnTo>
                  <a:close/>
                </a:path>
              </a:pathLst>
            </a:custGeom>
            <a:solidFill>
              <a:srgbClr val="70C573"/>
            </a:solidFill>
          </p:spPr>
        </p:sp>
        <p:sp>
          <p:nvSpPr>
            <p:cNvPr name="Freeform 27" id="27"/>
            <p:cNvSpPr/>
            <p:nvPr/>
          </p:nvSpPr>
          <p:spPr>
            <a:xfrm flipH="false" flipV="false" rot="0">
              <a:off x="0" y="0"/>
              <a:ext cx="3554476" cy="2153031"/>
            </a:xfrm>
            <a:custGeom>
              <a:avLst/>
              <a:gdLst/>
              <a:ahLst/>
              <a:cxnLst/>
              <a:rect r="r" b="b" t="t" l="l"/>
              <a:pathLst>
                <a:path h="2153031" w="3554476">
                  <a:moveTo>
                    <a:pt x="25400" y="0"/>
                  </a:moveTo>
                  <a:lnTo>
                    <a:pt x="3529076" y="0"/>
                  </a:lnTo>
                  <a:cubicBezTo>
                    <a:pt x="3543046" y="0"/>
                    <a:pt x="3554476" y="11430"/>
                    <a:pt x="3554476" y="25400"/>
                  </a:cubicBezTo>
                  <a:lnTo>
                    <a:pt x="3554476" y="2127631"/>
                  </a:lnTo>
                  <a:cubicBezTo>
                    <a:pt x="3554476" y="2141601"/>
                    <a:pt x="3543046" y="2153031"/>
                    <a:pt x="3529076" y="2153031"/>
                  </a:cubicBezTo>
                  <a:lnTo>
                    <a:pt x="25400" y="2153031"/>
                  </a:lnTo>
                  <a:cubicBezTo>
                    <a:pt x="11430" y="2153031"/>
                    <a:pt x="0" y="2141601"/>
                    <a:pt x="0" y="2127631"/>
                  </a:cubicBezTo>
                  <a:lnTo>
                    <a:pt x="0" y="25400"/>
                  </a:lnTo>
                  <a:cubicBezTo>
                    <a:pt x="0" y="11430"/>
                    <a:pt x="11430" y="0"/>
                    <a:pt x="25400" y="0"/>
                  </a:cubicBezTo>
                  <a:moveTo>
                    <a:pt x="25400" y="50800"/>
                  </a:moveTo>
                  <a:lnTo>
                    <a:pt x="25400" y="25400"/>
                  </a:lnTo>
                  <a:lnTo>
                    <a:pt x="50800" y="25400"/>
                  </a:lnTo>
                  <a:lnTo>
                    <a:pt x="50800" y="2127631"/>
                  </a:lnTo>
                  <a:lnTo>
                    <a:pt x="25400" y="2127631"/>
                  </a:lnTo>
                  <a:lnTo>
                    <a:pt x="25400" y="2102231"/>
                  </a:lnTo>
                  <a:lnTo>
                    <a:pt x="3529076" y="2102231"/>
                  </a:lnTo>
                  <a:lnTo>
                    <a:pt x="3529076" y="2127631"/>
                  </a:lnTo>
                  <a:lnTo>
                    <a:pt x="3503676" y="2127631"/>
                  </a:lnTo>
                  <a:lnTo>
                    <a:pt x="3503676" y="25400"/>
                  </a:lnTo>
                  <a:lnTo>
                    <a:pt x="3529076" y="25400"/>
                  </a:lnTo>
                  <a:lnTo>
                    <a:pt x="3529076" y="50800"/>
                  </a:lnTo>
                  <a:lnTo>
                    <a:pt x="25400" y="50800"/>
                  </a:lnTo>
                  <a:close/>
                </a:path>
              </a:pathLst>
            </a:custGeom>
            <a:solidFill>
              <a:srgbClr val="F2F2F2"/>
            </a:solidFill>
          </p:spPr>
        </p:sp>
      </p:grpSp>
      <p:grpSp>
        <p:nvGrpSpPr>
          <p:cNvPr name="Group 28" id="28"/>
          <p:cNvGrpSpPr/>
          <p:nvPr/>
        </p:nvGrpSpPr>
        <p:grpSpPr>
          <a:xfrm rot="0">
            <a:off x="12585467" y="3808540"/>
            <a:ext cx="2665902" cy="1614782"/>
            <a:chOff x="0" y="0"/>
            <a:chExt cx="3554536" cy="2153042"/>
          </a:xfrm>
        </p:grpSpPr>
        <p:sp>
          <p:nvSpPr>
            <p:cNvPr name="Freeform 29" id="29"/>
            <p:cNvSpPr/>
            <p:nvPr/>
          </p:nvSpPr>
          <p:spPr>
            <a:xfrm flipH="false" flipV="false" rot="0">
              <a:off x="0" y="0"/>
              <a:ext cx="3554536" cy="2153042"/>
            </a:xfrm>
            <a:custGeom>
              <a:avLst/>
              <a:gdLst/>
              <a:ahLst/>
              <a:cxnLst/>
              <a:rect r="r" b="b" t="t" l="l"/>
              <a:pathLst>
                <a:path h="2153042" w="3554536">
                  <a:moveTo>
                    <a:pt x="0" y="0"/>
                  </a:moveTo>
                  <a:lnTo>
                    <a:pt x="3554536" y="0"/>
                  </a:lnTo>
                  <a:lnTo>
                    <a:pt x="3554536" y="2153042"/>
                  </a:lnTo>
                  <a:lnTo>
                    <a:pt x="0" y="2153042"/>
                  </a:lnTo>
                  <a:close/>
                </a:path>
              </a:pathLst>
            </a:custGeom>
            <a:solidFill>
              <a:srgbClr val="000000">
                <a:alpha val="0"/>
              </a:srgbClr>
            </a:solidFill>
          </p:spPr>
        </p:sp>
        <p:sp>
          <p:nvSpPr>
            <p:cNvPr name="TextBox 30" id="30"/>
            <p:cNvSpPr txBox="true"/>
            <p:nvPr/>
          </p:nvSpPr>
          <p:spPr>
            <a:xfrm>
              <a:off x="0" y="-28575"/>
              <a:ext cx="3554536" cy="2181617"/>
            </a:xfrm>
            <a:prstGeom prst="rect">
              <a:avLst/>
            </a:prstGeom>
          </p:spPr>
          <p:txBody>
            <a:bodyPr anchor="ctr" rtlCol="false" tIns="0" lIns="0" bIns="0" rIns="0"/>
            <a:lstStyle/>
            <a:p>
              <a:pPr algn="ctr" marL="0" indent="0" lvl="0">
                <a:lnSpc>
                  <a:spcPts val="3078"/>
                </a:lnSpc>
              </a:pPr>
              <a:r>
                <a:rPr lang="en-US" sz="2850">
                  <a:solidFill>
                    <a:srgbClr val="F2F2F2"/>
                  </a:solidFill>
                  <a:latin typeface="Arial"/>
                  <a:ea typeface="Arial"/>
                  <a:cs typeface="Arial"/>
                  <a:sym typeface="Arial"/>
                </a:rPr>
                <a:t>Comunități mai puternice</a:t>
              </a:r>
            </a:p>
          </p:txBody>
        </p:sp>
      </p:grpSp>
      <p:grpSp>
        <p:nvGrpSpPr>
          <p:cNvPr name="Group 31" id="31"/>
          <p:cNvGrpSpPr/>
          <p:nvPr/>
        </p:nvGrpSpPr>
        <p:grpSpPr>
          <a:xfrm rot="0">
            <a:off x="9353269" y="5989617"/>
            <a:ext cx="2665902" cy="1614782"/>
            <a:chOff x="0" y="0"/>
            <a:chExt cx="3554536" cy="2153042"/>
          </a:xfrm>
        </p:grpSpPr>
        <p:sp>
          <p:nvSpPr>
            <p:cNvPr name="Freeform 32" id="32"/>
            <p:cNvSpPr/>
            <p:nvPr/>
          </p:nvSpPr>
          <p:spPr>
            <a:xfrm flipH="false" flipV="false" rot="0">
              <a:off x="25400" y="25400"/>
              <a:ext cx="3503676" cy="2102231"/>
            </a:xfrm>
            <a:custGeom>
              <a:avLst/>
              <a:gdLst/>
              <a:ahLst/>
              <a:cxnLst/>
              <a:rect r="r" b="b" t="t" l="l"/>
              <a:pathLst>
                <a:path h="2102231" w="3503676">
                  <a:moveTo>
                    <a:pt x="0" y="0"/>
                  </a:moveTo>
                  <a:lnTo>
                    <a:pt x="3503676" y="0"/>
                  </a:lnTo>
                  <a:lnTo>
                    <a:pt x="3503676" y="2102231"/>
                  </a:lnTo>
                  <a:lnTo>
                    <a:pt x="0" y="2102231"/>
                  </a:lnTo>
                  <a:close/>
                </a:path>
              </a:pathLst>
            </a:custGeom>
            <a:solidFill>
              <a:srgbClr val="70C573"/>
            </a:solidFill>
          </p:spPr>
        </p:sp>
        <p:sp>
          <p:nvSpPr>
            <p:cNvPr name="Freeform 33" id="33"/>
            <p:cNvSpPr/>
            <p:nvPr/>
          </p:nvSpPr>
          <p:spPr>
            <a:xfrm flipH="false" flipV="false" rot="0">
              <a:off x="0" y="0"/>
              <a:ext cx="3554476" cy="2153031"/>
            </a:xfrm>
            <a:custGeom>
              <a:avLst/>
              <a:gdLst/>
              <a:ahLst/>
              <a:cxnLst/>
              <a:rect r="r" b="b" t="t" l="l"/>
              <a:pathLst>
                <a:path h="2153031" w="3554476">
                  <a:moveTo>
                    <a:pt x="25400" y="0"/>
                  </a:moveTo>
                  <a:lnTo>
                    <a:pt x="3529076" y="0"/>
                  </a:lnTo>
                  <a:cubicBezTo>
                    <a:pt x="3543046" y="0"/>
                    <a:pt x="3554476" y="11430"/>
                    <a:pt x="3554476" y="25400"/>
                  </a:cubicBezTo>
                  <a:lnTo>
                    <a:pt x="3554476" y="2127631"/>
                  </a:lnTo>
                  <a:cubicBezTo>
                    <a:pt x="3554476" y="2141601"/>
                    <a:pt x="3543046" y="2153031"/>
                    <a:pt x="3529076" y="2153031"/>
                  </a:cubicBezTo>
                  <a:lnTo>
                    <a:pt x="25400" y="2153031"/>
                  </a:lnTo>
                  <a:cubicBezTo>
                    <a:pt x="11430" y="2153031"/>
                    <a:pt x="0" y="2141601"/>
                    <a:pt x="0" y="2127631"/>
                  </a:cubicBezTo>
                  <a:lnTo>
                    <a:pt x="0" y="25400"/>
                  </a:lnTo>
                  <a:cubicBezTo>
                    <a:pt x="0" y="11430"/>
                    <a:pt x="11430" y="0"/>
                    <a:pt x="25400" y="0"/>
                  </a:cubicBezTo>
                  <a:moveTo>
                    <a:pt x="25400" y="50800"/>
                  </a:moveTo>
                  <a:lnTo>
                    <a:pt x="25400" y="25400"/>
                  </a:lnTo>
                  <a:lnTo>
                    <a:pt x="50800" y="25400"/>
                  </a:lnTo>
                  <a:lnTo>
                    <a:pt x="50800" y="2127631"/>
                  </a:lnTo>
                  <a:lnTo>
                    <a:pt x="25400" y="2127631"/>
                  </a:lnTo>
                  <a:lnTo>
                    <a:pt x="25400" y="2102231"/>
                  </a:lnTo>
                  <a:lnTo>
                    <a:pt x="3529076" y="2102231"/>
                  </a:lnTo>
                  <a:lnTo>
                    <a:pt x="3529076" y="2127631"/>
                  </a:lnTo>
                  <a:lnTo>
                    <a:pt x="3503676" y="2127631"/>
                  </a:lnTo>
                  <a:lnTo>
                    <a:pt x="3503676" y="25400"/>
                  </a:lnTo>
                  <a:lnTo>
                    <a:pt x="3529076" y="25400"/>
                  </a:lnTo>
                  <a:lnTo>
                    <a:pt x="3529076" y="50800"/>
                  </a:lnTo>
                  <a:lnTo>
                    <a:pt x="25400" y="50800"/>
                  </a:lnTo>
                  <a:close/>
                </a:path>
              </a:pathLst>
            </a:custGeom>
            <a:solidFill>
              <a:srgbClr val="F2F2F2"/>
            </a:solidFill>
          </p:spPr>
        </p:sp>
      </p:grpSp>
      <p:grpSp>
        <p:nvGrpSpPr>
          <p:cNvPr name="Group 34" id="34"/>
          <p:cNvGrpSpPr/>
          <p:nvPr/>
        </p:nvGrpSpPr>
        <p:grpSpPr>
          <a:xfrm rot="0">
            <a:off x="9353270" y="5989617"/>
            <a:ext cx="2665902" cy="1614782"/>
            <a:chOff x="0" y="0"/>
            <a:chExt cx="3554536" cy="2153042"/>
          </a:xfrm>
        </p:grpSpPr>
        <p:sp>
          <p:nvSpPr>
            <p:cNvPr name="Freeform 35" id="35"/>
            <p:cNvSpPr/>
            <p:nvPr/>
          </p:nvSpPr>
          <p:spPr>
            <a:xfrm flipH="false" flipV="false" rot="0">
              <a:off x="0" y="0"/>
              <a:ext cx="3554536" cy="2153042"/>
            </a:xfrm>
            <a:custGeom>
              <a:avLst/>
              <a:gdLst/>
              <a:ahLst/>
              <a:cxnLst/>
              <a:rect r="r" b="b" t="t" l="l"/>
              <a:pathLst>
                <a:path h="2153042" w="3554536">
                  <a:moveTo>
                    <a:pt x="0" y="0"/>
                  </a:moveTo>
                  <a:lnTo>
                    <a:pt x="3554536" y="0"/>
                  </a:lnTo>
                  <a:lnTo>
                    <a:pt x="3554536" y="2153042"/>
                  </a:lnTo>
                  <a:lnTo>
                    <a:pt x="0" y="2153042"/>
                  </a:lnTo>
                  <a:close/>
                </a:path>
              </a:pathLst>
            </a:custGeom>
            <a:solidFill>
              <a:srgbClr val="000000">
                <a:alpha val="0"/>
              </a:srgbClr>
            </a:solidFill>
          </p:spPr>
        </p:sp>
        <p:sp>
          <p:nvSpPr>
            <p:cNvPr name="TextBox 36" id="36"/>
            <p:cNvSpPr txBox="true"/>
            <p:nvPr/>
          </p:nvSpPr>
          <p:spPr>
            <a:xfrm>
              <a:off x="0" y="-28575"/>
              <a:ext cx="3554536" cy="2181617"/>
            </a:xfrm>
            <a:prstGeom prst="rect">
              <a:avLst/>
            </a:prstGeom>
          </p:spPr>
          <p:txBody>
            <a:bodyPr anchor="ctr" rtlCol="false" tIns="0" lIns="0" bIns="0" rIns="0"/>
            <a:lstStyle/>
            <a:p>
              <a:pPr algn="ctr" marL="0" indent="0" lvl="0">
                <a:lnSpc>
                  <a:spcPts val="3078"/>
                </a:lnSpc>
              </a:pPr>
              <a:r>
                <a:rPr lang="en-US" sz="2850">
                  <a:solidFill>
                    <a:srgbClr val="F2F2F2"/>
                  </a:solidFill>
                  <a:latin typeface="Arial"/>
                  <a:ea typeface="Arial"/>
                  <a:cs typeface="Arial"/>
                  <a:sym typeface="Arial"/>
                </a:rPr>
                <a:t>Obiective comune</a:t>
              </a:r>
            </a:p>
          </p:txBody>
        </p:sp>
      </p:grpSp>
      <p:grpSp>
        <p:nvGrpSpPr>
          <p:cNvPr name="Group 37" id="37"/>
          <p:cNvGrpSpPr/>
          <p:nvPr/>
        </p:nvGrpSpPr>
        <p:grpSpPr>
          <a:xfrm rot="0">
            <a:off x="12585466" y="5989617"/>
            <a:ext cx="2665902" cy="1614782"/>
            <a:chOff x="0" y="0"/>
            <a:chExt cx="3554536" cy="2153042"/>
          </a:xfrm>
        </p:grpSpPr>
        <p:sp>
          <p:nvSpPr>
            <p:cNvPr name="Freeform 38" id="38"/>
            <p:cNvSpPr/>
            <p:nvPr/>
          </p:nvSpPr>
          <p:spPr>
            <a:xfrm flipH="false" flipV="false" rot="0">
              <a:off x="25400" y="25400"/>
              <a:ext cx="3503676" cy="2102231"/>
            </a:xfrm>
            <a:custGeom>
              <a:avLst/>
              <a:gdLst/>
              <a:ahLst/>
              <a:cxnLst/>
              <a:rect r="r" b="b" t="t" l="l"/>
              <a:pathLst>
                <a:path h="2102231" w="3503676">
                  <a:moveTo>
                    <a:pt x="0" y="0"/>
                  </a:moveTo>
                  <a:lnTo>
                    <a:pt x="3503676" y="0"/>
                  </a:lnTo>
                  <a:lnTo>
                    <a:pt x="3503676" y="2102231"/>
                  </a:lnTo>
                  <a:lnTo>
                    <a:pt x="0" y="2102231"/>
                  </a:lnTo>
                  <a:close/>
                </a:path>
              </a:pathLst>
            </a:custGeom>
            <a:solidFill>
              <a:srgbClr val="70C573"/>
            </a:solidFill>
          </p:spPr>
        </p:sp>
        <p:sp>
          <p:nvSpPr>
            <p:cNvPr name="Freeform 39" id="39"/>
            <p:cNvSpPr/>
            <p:nvPr/>
          </p:nvSpPr>
          <p:spPr>
            <a:xfrm flipH="false" flipV="false" rot="0">
              <a:off x="0" y="0"/>
              <a:ext cx="3554476" cy="2153031"/>
            </a:xfrm>
            <a:custGeom>
              <a:avLst/>
              <a:gdLst/>
              <a:ahLst/>
              <a:cxnLst/>
              <a:rect r="r" b="b" t="t" l="l"/>
              <a:pathLst>
                <a:path h="2153031" w="3554476">
                  <a:moveTo>
                    <a:pt x="25400" y="0"/>
                  </a:moveTo>
                  <a:lnTo>
                    <a:pt x="3529076" y="0"/>
                  </a:lnTo>
                  <a:cubicBezTo>
                    <a:pt x="3543046" y="0"/>
                    <a:pt x="3554476" y="11430"/>
                    <a:pt x="3554476" y="25400"/>
                  </a:cubicBezTo>
                  <a:lnTo>
                    <a:pt x="3554476" y="2127631"/>
                  </a:lnTo>
                  <a:cubicBezTo>
                    <a:pt x="3554476" y="2141601"/>
                    <a:pt x="3543046" y="2153031"/>
                    <a:pt x="3529076" y="2153031"/>
                  </a:cubicBezTo>
                  <a:lnTo>
                    <a:pt x="25400" y="2153031"/>
                  </a:lnTo>
                  <a:cubicBezTo>
                    <a:pt x="11430" y="2153031"/>
                    <a:pt x="0" y="2141601"/>
                    <a:pt x="0" y="2127631"/>
                  </a:cubicBezTo>
                  <a:lnTo>
                    <a:pt x="0" y="25400"/>
                  </a:lnTo>
                  <a:cubicBezTo>
                    <a:pt x="0" y="11430"/>
                    <a:pt x="11430" y="0"/>
                    <a:pt x="25400" y="0"/>
                  </a:cubicBezTo>
                  <a:moveTo>
                    <a:pt x="25400" y="50800"/>
                  </a:moveTo>
                  <a:lnTo>
                    <a:pt x="25400" y="25400"/>
                  </a:lnTo>
                  <a:lnTo>
                    <a:pt x="50800" y="25400"/>
                  </a:lnTo>
                  <a:lnTo>
                    <a:pt x="50800" y="2127631"/>
                  </a:lnTo>
                  <a:lnTo>
                    <a:pt x="25400" y="2127631"/>
                  </a:lnTo>
                  <a:lnTo>
                    <a:pt x="25400" y="2102231"/>
                  </a:lnTo>
                  <a:lnTo>
                    <a:pt x="3529076" y="2102231"/>
                  </a:lnTo>
                  <a:lnTo>
                    <a:pt x="3529076" y="2127631"/>
                  </a:lnTo>
                  <a:lnTo>
                    <a:pt x="3503676" y="2127631"/>
                  </a:lnTo>
                  <a:lnTo>
                    <a:pt x="3503676" y="25400"/>
                  </a:lnTo>
                  <a:lnTo>
                    <a:pt x="3529076" y="25400"/>
                  </a:lnTo>
                  <a:lnTo>
                    <a:pt x="3529076" y="50800"/>
                  </a:lnTo>
                  <a:lnTo>
                    <a:pt x="25400" y="50800"/>
                  </a:lnTo>
                  <a:close/>
                </a:path>
              </a:pathLst>
            </a:custGeom>
            <a:solidFill>
              <a:srgbClr val="F2F2F2"/>
            </a:solidFill>
          </p:spPr>
        </p:sp>
      </p:grpSp>
      <p:grpSp>
        <p:nvGrpSpPr>
          <p:cNvPr name="Group 40" id="40"/>
          <p:cNvGrpSpPr/>
          <p:nvPr/>
        </p:nvGrpSpPr>
        <p:grpSpPr>
          <a:xfrm rot="0">
            <a:off x="12585467" y="5989617"/>
            <a:ext cx="2665902" cy="1614782"/>
            <a:chOff x="0" y="0"/>
            <a:chExt cx="3554536" cy="2153042"/>
          </a:xfrm>
        </p:grpSpPr>
        <p:sp>
          <p:nvSpPr>
            <p:cNvPr name="Freeform 41" id="41"/>
            <p:cNvSpPr/>
            <p:nvPr/>
          </p:nvSpPr>
          <p:spPr>
            <a:xfrm flipH="false" flipV="false" rot="0">
              <a:off x="0" y="0"/>
              <a:ext cx="3554536" cy="2153042"/>
            </a:xfrm>
            <a:custGeom>
              <a:avLst/>
              <a:gdLst/>
              <a:ahLst/>
              <a:cxnLst/>
              <a:rect r="r" b="b" t="t" l="l"/>
              <a:pathLst>
                <a:path h="2153042" w="3554536">
                  <a:moveTo>
                    <a:pt x="0" y="0"/>
                  </a:moveTo>
                  <a:lnTo>
                    <a:pt x="3554536" y="0"/>
                  </a:lnTo>
                  <a:lnTo>
                    <a:pt x="3554536" y="2153042"/>
                  </a:lnTo>
                  <a:lnTo>
                    <a:pt x="0" y="2153042"/>
                  </a:lnTo>
                  <a:close/>
                </a:path>
              </a:pathLst>
            </a:custGeom>
            <a:solidFill>
              <a:srgbClr val="000000">
                <a:alpha val="0"/>
              </a:srgbClr>
            </a:solidFill>
          </p:spPr>
        </p:sp>
        <p:sp>
          <p:nvSpPr>
            <p:cNvPr name="TextBox 42" id="42"/>
            <p:cNvSpPr txBox="true"/>
            <p:nvPr/>
          </p:nvSpPr>
          <p:spPr>
            <a:xfrm>
              <a:off x="0" y="-28575"/>
              <a:ext cx="3554536" cy="2181617"/>
            </a:xfrm>
            <a:prstGeom prst="rect">
              <a:avLst/>
            </a:prstGeom>
          </p:spPr>
          <p:txBody>
            <a:bodyPr anchor="ctr" rtlCol="false" tIns="0" lIns="0" bIns="0" rIns="0"/>
            <a:lstStyle/>
            <a:p>
              <a:pPr algn="ctr" marL="0" indent="0" lvl="0">
                <a:lnSpc>
                  <a:spcPts val="3078"/>
                </a:lnSpc>
              </a:pPr>
              <a:r>
                <a:rPr lang="en-US" sz="2850">
                  <a:solidFill>
                    <a:srgbClr val="F2F2F2"/>
                  </a:solidFill>
                  <a:latin typeface="Arial"/>
                  <a:ea typeface="Arial"/>
                  <a:cs typeface="Arial"/>
                  <a:sym typeface="Arial"/>
                </a:rPr>
                <a:t>Schimbare durabilă</a:t>
              </a:r>
            </a:p>
          </p:txBody>
        </p:sp>
      </p:grpSp>
      <p:grpSp>
        <p:nvGrpSpPr>
          <p:cNvPr name="Group 43" id="43"/>
          <p:cNvGrpSpPr/>
          <p:nvPr/>
        </p:nvGrpSpPr>
        <p:grpSpPr>
          <a:xfrm rot="0">
            <a:off x="9353269" y="8170694"/>
            <a:ext cx="2665902" cy="1614781"/>
            <a:chOff x="0" y="0"/>
            <a:chExt cx="3554536" cy="2153042"/>
          </a:xfrm>
        </p:grpSpPr>
        <p:sp>
          <p:nvSpPr>
            <p:cNvPr name="Freeform 44" id="44"/>
            <p:cNvSpPr/>
            <p:nvPr/>
          </p:nvSpPr>
          <p:spPr>
            <a:xfrm flipH="false" flipV="false" rot="0">
              <a:off x="25400" y="25400"/>
              <a:ext cx="3503676" cy="2102231"/>
            </a:xfrm>
            <a:custGeom>
              <a:avLst/>
              <a:gdLst/>
              <a:ahLst/>
              <a:cxnLst/>
              <a:rect r="r" b="b" t="t" l="l"/>
              <a:pathLst>
                <a:path h="2102231" w="3503676">
                  <a:moveTo>
                    <a:pt x="0" y="0"/>
                  </a:moveTo>
                  <a:lnTo>
                    <a:pt x="3503676" y="0"/>
                  </a:lnTo>
                  <a:lnTo>
                    <a:pt x="3503676" y="2102231"/>
                  </a:lnTo>
                  <a:lnTo>
                    <a:pt x="0" y="2102231"/>
                  </a:lnTo>
                  <a:close/>
                </a:path>
              </a:pathLst>
            </a:custGeom>
            <a:solidFill>
              <a:srgbClr val="70C573"/>
            </a:solidFill>
          </p:spPr>
        </p:sp>
        <p:sp>
          <p:nvSpPr>
            <p:cNvPr name="Freeform 45" id="45"/>
            <p:cNvSpPr/>
            <p:nvPr/>
          </p:nvSpPr>
          <p:spPr>
            <a:xfrm flipH="false" flipV="false" rot="0">
              <a:off x="0" y="0"/>
              <a:ext cx="3554476" cy="2153031"/>
            </a:xfrm>
            <a:custGeom>
              <a:avLst/>
              <a:gdLst/>
              <a:ahLst/>
              <a:cxnLst/>
              <a:rect r="r" b="b" t="t" l="l"/>
              <a:pathLst>
                <a:path h="2153031" w="3554476">
                  <a:moveTo>
                    <a:pt x="25400" y="0"/>
                  </a:moveTo>
                  <a:lnTo>
                    <a:pt x="3529076" y="0"/>
                  </a:lnTo>
                  <a:cubicBezTo>
                    <a:pt x="3543046" y="0"/>
                    <a:pt x="3554476" y="11430"/>
                    <a:pt x="3554476" y="25400"/>
                  </a:cubicBezTo>
                  <a:lnTo>
                    <a:pt x="3554476" y="2127631"/>
                  </a:lnTo>
                  <a:cubicBezTo>
                    <a:pt x="3554476" y="2141601"/>
                    <a:pt x="3543046" y="2153031"/>
                    <a:pt x="3529076" y="2153031"/>
                  </a:cubicBezTo>
                  <a:lnTo>
                    <a:pt x="25400" y="2153031"/>
                  </a:lnTo>
                  <a:cubicBezTo>
                    <a:pt x="11430" y="2153031"/>
                    <a:pt x="0" y="2141601"/>
                    <a:pt x="0" y="2127631"/>
                  </a:cubicBezTo>
                  <a:lnTo>
                    <a:pt x="0" y="25400"/>
                  </a:lnTo>
                  <a:cubicBezTo>
                    <a:pt x="0" y="11430"/>
                    <a:pt x="11430" y="0"/>
                    <a:pt x="25400" y="0"/>
                  </a:cubicBezTo>
                  <a:moveTo>
                    <a:pt x="25400" y="50800"/>
                  </a:moveTo>
                  <a:lnTo>
                    <a:pt x="25400" y="25400"/>
                  </a:lnTo>
                  <a:lnTo>
                    <a:pt x="50800" y="25400"/>
                  </a:lnTo>
                  <a:lnTo>
                    <a:pt x="50800" y="2127631"/>
                  </a:lnTo>
                  <a:lnTo>
                    <a:pt x="25400" y="2127631"/>
                  </a:lnTo>
                  <a:lnTo>
                    <a:pt x="25400" y="2102231"/>
                  </a:lnTo>
                  <a:lnTo>
                    <a:pt x="3529076" y="2102231"/>
                  </a:lnTo>
                  <a:lnTo>
                    <a:pt x="3529076" y="2127631"/>
                  </a:lnTo>
                  <a:lnTo>
                    <a:pt x="3503676" y="2127631"/>
                  </a:lnTo>
                  <a:lnTo>
                    <a:pt x="3503676" y="25400"/>
                  </a:lnTo>
                  <a:lnTo>
                    <a:pt x="3529076" y="25400"/>
                  </a:lnTo>
                  <a:lnTo>
                    <a:pt x="3529076" y="50800"/>
                  </a:lnTo>
                  <a:lnTo>
                    <a:pt x="25400" y="50800"/>
                  </a:lnTo>
                  <a:close/>
                </a:path>
              </a:pathLst>
            </a:custGeom>
            <a:solidFill>
              <a:srgbClr val="F2F2F2"/>
            </a:solidFill>
          </p:spPr>
        </p:sp>
      </p:grpSp>
      <p:grpSp>
        <p:nvGrpSpPr>
          <p:cNvPr name="Group 46" id="46"/>
          <p:cNvGrpSpPr/>
          <p:nvPr/>
        </p:nvGrpSpPr>
        <p:grpSpPr>
          <a:xfrm rot="0">
            <a:off x="9353270" y="8170694"/>
            <a:ext cx="2665902" cy="1614781"/>
            <a:chOff x="0" y="0"/>
            <a:chExt cx="3554536" cy="2153042"/>
          </a:xfrm>
        </p:grpSpPr>
        <p:sp>
          <p:nvSpPr>
            <p:cNvPr name="Freeform 47" id="47"/>
            <p:cNvSpPr/>
            <p:nvPr/>
          </p:nvSpPr>
          <p:spPr>
            <a:xfrm flipH="false" flipV="false" rot="0">
              <a:off x="0" y="0"/>
              <a:ext cx="3554536" cy="2153042"/>
            </a:xfrm>
            <a:custGeom>
              <a:avLst/>
              <a:gdLst/>
              <a:ahLst/>
              <a:cxnLst/>
              <a:rect r="r" b="b" t="t" l="l"/>
              <a:pathLst>
                <a:path h="2153042" w="3554536">
                  <a:moveTo>
                    <a:pt x="0" y="0"/>
                  </a:moveTo>
                  <a:lnTo>
                    <a:pt x="3554536" y="0"/>
                  </a:lnTo>
                  <a:lnTo>
                    <a:pt x="3554536" y="2153042"/>
                  </a:lnTo>
                  <a:lnTo>
                    <a:pt x="0" y="2153042"/>
                  </a:lnTo>
                  <a:close/>
                </a:path>
              </a:pathLst>
            </a:custGeom>
            <a:solidFill>
              <a:srgbClr val="000000">
                <a:alpha val="0"/>
              </a:srgbClr>
            </a:solidFill>
          </p:spPr>
        </p:sp>
        <p:sp>
          <p:nvSpPr>
            <p:cNvPr name="TextBox 48" id="48"/>
            <p:cNvSpPr txBox="true"/>
            <p:nvPr/>
          </p:nvSpPr>
          <p:spPr>
            <a:xfrm>
              <a:off x="0" y="-28575"/>
              <a:ext cx="3554536" cy="2181617"/>
            </a:xfrm>
            <a:prstGeom prst="rect">
              <a:avLst/>
            </a:prstGeom>
          </p:spPr>
          <p:txBody>
            <a:bodyPr anchor="ctr" rtlCol="false" tIns="0" lIns="0" bIns="0" rIns="0"/>
            <a:lstStyle/>
            <a:p>
              <a:pPr algn="ctr" marL="0" indent="0" lvl="0">
                <a:lnSpc>
                  <a:spcPts val="3078"/>
                </a:lnSpc>
              </a:pPr>
              <a:r>
                <a:rPr lang="en-US" sz="2850">
                  <a:solidFill>
                    <a:srgbClr val="F2F2F2"/>
                  </a:solidFill>
                  <a:latin typeface="Arial"/>
                  <a:ea typeface="Arial"/>
                  <a:cs typeface="Arial"/>
                  <a:sym typeface="Arial"/>
                </a:rPr>
                <a:t>Acoperire mai largă</a:t>
              </a:r>
            </a:p>
          </p:txBody>
        </p:sp>
      </p:grpSp>
      <p:grpSp>
        <p:nvGrpSpPr>
          <p:cNvPr name="Group 49" id="49"/>
          <p:cNvGrpSpPr/>
          <p:nvPr/>
        </p:nvGrpSpPr>
        <p:grpSpPr>
          <a:xfrm rot="0">
            <a:off x="12585466" y="8170694"/>
            <a:ext cx="2665902" cy="1614781"/>
            <a:chOff x="0" y="0"/>
            <a:chExt cx="3554536" cy="2153042"/>
          </a:xfrm>
        </p:grpSpPr>
        <p:sp>
          <p:nvSpPr>
            <p:cNvPr name="Freeform 50" id="50"/>
            <p:cNvSpPr/>
            <p:nvPr/>
          </p:nvSpPr>
          <p:spPr>
            <a:xfrm flipH="false" flipV="false" rot="0">
              <a:off x="25400" y="25400"/>
              <a:ext cx="3503676" cy="2102231"/>
            </a:xfrm>
            <a:custGeom>
              <a:avLst/>
              <a:gdLst/>
              <a:ahLst/>
              <a:cxnLst/>
              <a:rect r="r" b="b" t="t" l="l"/>
              <a:pathLst>
                <a:path h="2102231" w="3503676">
                  <a:moveTo>
                    <a:pt x="0" y="0"/>
                  </a:moveTo>
                  <a:lnTo>
                    <a:pt x="3503676" y="0"/>
                  </a:lnTo>
                  <a:lnTo>
                    <a:pt x="3503676" y="2102231"/>
                  </a:lnTo>
                  <a:lnTo>
                    <a:pt x="0" y="2102231"/>
                  </a:lnTo>
                  <a:close/>
                </a:path>
              </a:pathLst>
            </a:custGeom>
            <a:solidFill>
              <a:srgbClr val="70C573"/>
            </a:solidFill>
          </p:spPr>
        </p:sp>
        <p:sp>
          <p:nvSpPr>
            <p:cNvPr name="Freeform 51" id="51"/>
            <p:cNvSpPr/>
            <p:nvPr/>
          </p:nvSpPr>
          <p:spPr>
            <a:xfrm flipH="false" flipV="false" rot="0">
              <a:off x="0" y="0"/>
              <a:ext cx="3554476" cy="2153031"/>
            </a:xfrm>
            <a:custGeom>
              <a:avLst/>
              <a:gdLst/>
              <a:ahLst/>
              <a:cxnLst/>
              <a:rect r="r" b="b" t="t" l="l"/>
              <a:pathLst>
                <a:path h="2153031" w="3554476">
                  <a:moveTo>
                    <a:pt x="25400" y="0"/>
                  </a:moveTo>
                  <a:lnTo>
                    <a:pt x="3529076" y="0"/>
                  </a:lnTo>
                  <a:cubicBezTo>
                    <a:pt x="3543046" y="0"/>
                    <a:pt x="3554476" y="11430"/>
                    <a:pt x="3554476" y="25400"/>
                  </a:cubicBezTo>
                  <a:lnTo>
                    <a:pt x="3554476" y="2127631"/>
                  </a:lnTo>
                  <a:cubicBezTo>
                    <a:pt x="3554476" y="2141601"/>
                    <a:pt x="3543046" y="2153031"/>
                    <a:pt x="3529076" y="2153031"/>
                  </a:cubicBezTo>
                  <a:lnTo>
                    <a:pt x="25400" y="2153031"/>
                  </a:lnTo>
                  <a:cubicBezTo>
                    <a:pt x="11430" y="2153031"/>
                    <a:pt x="0" y="2141601"/>
                    <a:pt x="0" y="2127631"/>
                  </a:cubicBezTo>
                  <a:lnTo>
                    <a:pt x="0" y="25400"/>
                  </a:lnTo>
                  <a:cubicBezTo>
                    <a:pt x="0" y="11430"/>
                    <a:pt x="11430" y="0"/>
                    <a:pt x="25400" y="0"/>
                  </a:cubicBezTo>
                  <a:moveTo>
                    <a:pt x="25400" y="50800"/>
                  </a:moveTo>
                  <a:lnTo>
                    <a:pt x="25400" y="25400"/>
                  </a:lnTo>
                  <a:lnTo>
                    <a:pt x="50800" y="25400"/>
                  </a:lnTo>
                  <a:lnTo>
                    <a:pt x="50800" y="2127631"/>
                  </a:lnTo>
                  <a:lnTo>
                    <a:pt x="25400" y="2127631"/>
                  </a:lnTo>
                  <a:lnTo>
                    <a:pt x="25400" y="2102231"/>
                  </a:lnTo>
                  <a:lnTo>
                    <a:pt x="3529076" y="2102231"/>
                  </a:lnTo>
                  <a:lnTo>
                    <a:pt x="3529076" y="2127631"/>
                  </a:lnTo>
                  <a:lnTo>
                    <a:pt x="3503676" y="2127631"/>
                  </a:lnTo>
                  <a:lnTo>
                    <a:pt x="3503676" y="25400"/>
                  </a:lnTo>
                  <a:lnTo>
                    <a:pt x="3529076" y="25400"/>
                  </a:lnTo>
                  <a:lnTo>
                    <a:pt x="3529076" y="50800"/>
                  </a:lnTo>
                  <a:lnTo>
                    <a:pt x="25400" y="50800"/>
                  </a:lnTo>
                  <a:close/>
                </a:path>
              </a:pathLst>
            </a:custGeom>
            <a:solidFill>
              <a:srgbClr val="F2F2F2"/>
            </a:solidFill>
          </p:spPr>
        </p:sp>
      </p:grpSp>
      <p:grpSp>
        <p:nvGrpSpPr>
          <p:cNvPr name="Group 52" id="52"/>
          <p:cNvGrpSpPr/>
          <p:nvPr/>
        </p:nvGrpSpPr>
        <p:grpSpPr>
          <a:xfrm rot="0">
            <a:off x="12585467" y="8170694"/>
            <a:ext cx="2665902" cy="1614781"/>
            <a:chOff x="0" y="0"/>
            <a:chExt cx="3554536" cy="2153042"/>
          </a:xfrm>
        </p:grpSpPr>
        <p:sp>
          <p:nvSpPr>
            <p:cNvPr name="Freeform 53" id="53"/>
            <p:cNvSpPr/>
            <p:nvPr/>
          </p:nvSpPr>
          <p:spPr>
            <a:xfrm flipH="false" flipV="false" rot="0">
              <a:off x="0" y="0"/>
              <a:ext cx="3554536" cy="2153042"/>
            </a:xfrm>
            <a:custGeom>
              <a:avLst/>
              <a:gdLst/>
              <a:ahLst/>
              <a:cxnLst/>
              <a:rect r="r" b="b" t="t" l="l"/>
              <a:pathLst>
                <a:path h="2153042" w="3554536">
                  <a:moveTo>
                    <a:pt x="0" y="0"/>
                  </a:moveTo>
                  <a:lnTo>
                    <a:pt x="3554536" y="0"/>
                  </a:lnTo>
                  <a:lnTo>
                    <a:pt x="3554536" y="2153042"/>
                  </a:lnTo>
                  <a:lnTo>
                    <a:pt x="0" y="2153042"/>
                  </a:lnTo>
                  <a:close/>
                </a:path>
              </a:pathLst>
            </a:custGeom>
            <a:solidFill>
              <a:srgbClr val="000000">
                <a:alpha val="0"/>
              </a:srgbClr>
            </a:solidFill>
          </p:spPr>
        </p:sp>
        <p:sp>
          <p:nvSpPr>
            <p:cNvPr name="TextBox 54" id="54"/>
            <p:cNvSpPr txBox="true"/>
            <p:nvPr/>
          </p:nvSpPr>
          <p:spPr>
            <a:xfrm>
              <a:off x="0" y="-28575"/>
              <a:ext cx="3554536" cy="2181617"/>
            </a:xfrm>
            <a:prstGeom prst="rect">
              <a:avLst/>
            </a:prstGeom>
          </p:spPr>
          <p:txBody>
            <a:bodyPr anchor="ctr" rtlCol="false" tIns="0" lIns="0" bIns="0" rIns="0"/>
            <a:lstStyle/>
            <a:p>
              <a:pPr algn="ctr" marL="0" indent="0" lvl="0">
                <a:lnSpc>
                  <a:spcPts val="3078"/>
                </a:lnSpc>
              </a:pPr>
              <a:r>
                <a:rPr lang="en-US" sz="2850">
                  <a:solidFill>
                    <a:srgbClr val="F2F2F2"/>
                  </a:solidFill>
                  <a:latin typeface="Arial"/>
                  <a:ea typeface="Arial"/>
                  <a:cs typeface="Arial"/>
                  <a:sym typeface="Arial"/>
                </a:rPr>
                <a:t> Echitate sporită</a:t>
              </a:r>
            </a:p>
          </p:txBody>
        </p:sp>
      </p:grpSp>
      <p:grpSp>
        <p:nvGrpSpPr>
          <p:cNvPr name="Group 55" id="55"/>
          <p:cNvGrpSpPr>
            <a:grpSpLocks noChangeAspect="true"/>
          </p:cNvGrpSpPr>
          <p:nvPr/>
        </p:nvGrpSpPr>
        <p:grpSpPr>
          <a:xfrm rot="0">
            <a:off x="282339" y="2456596"/>
            <a:ext cx="8505968" cy="5670645"/>
            <a:chOff x="0" y="0"/>
            <a:chExt cx="11341290" cy="7560860"/>
          </a:xfrm>
        </p:grpSpPr>
        <p:sp>
          <p:nvSpPr>
            <p:cNvPr name="Freeform 56" id="56" descr="o persoană care ține în mână două piese ale unui puzzle"/>
            <p:cNvSpPr/>
            <p:nvPr/>
          </p:nvSpPr>
          <p:spPr>
            <a:xfrm flipH="false" flipV="false" rot="0">
              <a:off x="0" y="0"/>
              <a:ext cx="11341227" cy="7560818"/>
            </a:xfrm>
            <a:custGeom>
              <a:avLst/>
              <a:gdLst/>
              <a:ahLst/>
              <a:cxnLst/>
              <a:rect r="r" b="b" t="t" l="l"/>
              <a:pathLst>
                <a:path h="7560818" w="11341227">
                  <a:moveTo>
                    <a:pt x="0" y="0"/>
                  </a:moveTo>
                  <a:lnTo>
                    <a:pt x="11341227" y="0"/>
                  </a:lnTo>
                  <a:lnTo>
                    <a:pt x="11341227" y="7560818"/>
                  </a:lnTo>
                  <a:lnTo>
                    <a:pt x="0" y="7560818"/>
                  </a:lnTo>
                  <a:lnTo>
                    <a:pt x="0" y="0"/>
                  </a:lnTo>
                  <a:close/>
                </a:path>
              </a:pathLst>
            </a:custGeom>
            <a:blipFill>
              <a:blip r:embed="rId3"/>
              <a:stretch>
                <a:fillRect l="0" t="0" r="0" b="0"/>
              </a:stretch>
            </a:blipFill>
          </p:spPr>
        </p:sp>
      </p:gr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Elementele unor parteneriate puternice</a:t>
              </a:r>
            </a:p>
          </p:txBody>
        </p:sp>
      </p:grpSp>
      <p:grpSp>
        <p:nvGrpSpPr>
          <p:cNvPr name="Group 7" id="7"/>
          <p:cNvGrpSpPr/>
          <p:nvPr/>
        </p:nvGrpSpPr>
        <p:grpSpPr>
          <a:xfrm rot="0">
            <a:off x="-6161522" y="12588"/>
            <a:ext cx="10978332" cy="10978332"/>
            <a:chOff x="0" y="0"/>
            <a:chExt cx="14637776" cy="14637776"/>
          </a:xfrm>
        </p:grpSpPr>
        <p:sp>
          <p:nvSpPr>
            <p:cNvPr name="Freeform 8" id="8"/>
            <p:cNvSpPr/>
            <p:nvPr/>
          </p:nvSpPr>
          <p:spPr>
            <a:xfrm flipH="false" flipV="false" rot="0">
              <a:off x="12417806" y="2136394"/>
              <a:ext cx="2934589" cy="10367645"/>
            </a:xfrm>
            <a:custGeom>
              <a:avLst/>
              <a:gdLst/>
              <a:ahLst/>
              <a:cxnLst/>
              <a:rect r="r" b="b" t="t" l="l"/>
              <a:pathLst>
                <a:path h="10367645" w="2934589">
                  <a:moveTo>
                    <a:pt x="76327" y="7239"/>
                  </a:moveTo>
                  <a:cubicBezTo>
                    <a:pt x="2934589" y="2865501"/>
                    <a:pt x="2934589" y="7499477"/>
                    <a:pt x="76327" y="10357739"/>
                  </a:cubicBezTo>
                  <a:cubicBezTo>
                    <a:pt x="66420" y="10367645"/>
                    <a:pt x="50292" y="10367645"/>
                    <a:pt x="40386" y="10357739"/>
                  </a:cubicBezTo>
                  <a:lnTo>
                    <a:pt x="9906" y="10327259"/>
                  </a:lnTo>
                  <a:cubicBezTo>
                    <a:pt x="5080" y="10322433"/>
                    <a:pt x="2413" y="10316083"/>
                    <a:pt x="2413" y="10309352"/>
                  </a:cubicBezTo>
                  <a:cubicBezTo>
                    <a:pt x="2413" y="10302621"/>
                    <a:pt x="5080" y="10296144"/>
                    <a:pt x="9906" y="10291445"/>
                  </a:cubicBezTo>
                  <a:cubicBezTo>
                    <a:pt x="2831465" y="7469886"/>
                    <a:pt x="2831465" y="2895346"/>
                    <a:pt x="9906" y="73914"/>
                  </a:cubicBezTo>
                  <a:cubicBezTo>
                    <a:pt x="0" y="64008"/>
                    <a:pt x="0" y="47878"/>
                    <a:pt x="9906" y="37973"/>
                  </a:cubicBezTo>
                  <a:lnTo>
                    <a:pt x="40386" y="7493"/>
                  </a:lnTo>
                  <a:cubicBezTo>
                    <a:pt x="45212" y="2667"/>
                    <a:pt x="51562" y="0"/>
                    <a:pt x="58293" y="0"/>
                  </a:cubicBezTo>
                  <a:cubicBezTo>
                    <a:pt x="65024" y="0"/>
                    <a:pt x="71501" y="2667"/>
                    <a:pt x="76200" y="7493"/>
                  </a:cubicBezTo>
                  <a:moveTo>
                    <a:pt x="40258" y="43434"/>
                  </a:moveTo>
                  <a:lnTo>
                    <a:pt x="58166" y="25527"/>
                  </a:lnTo>
                  <a:lnTo>
                    <a:pt x="76072" y="43434"/>
                  </a:lnTo>
                  <a:lnTo>
                    <a:pt x="45593" y="73914"/>
                  </a:lnTo>
                  <a:lnTo>
                    <a:pt x="27686" y="56006"/>
                  </a:lnTo>
                  <a:lnTo>
                    <a:pt x="45593" y="38100"/>
                  </a:lnTo>
                  <a:cubicBezTo>
                    <a:pt x="2886964" y="2879470"/>
                    <a:pt x="2886964" y="7486142"/>
                    <a:pt x="45593" y="10327513"/>
                  </a:cubicBezTo>
                  <a:lnTo>
                    <a:pt x="27686" y="10309605"/>
                  </a:lnTo>
                  <a:lnTo>
                    <a:pt x="45593" y="10291699"/>
                  </a:lnTo>
                  <a:lnTo>
                    <a:pt x="76072" y="10322179"/>
                  </a:lnTo>
                  <a:lnTo>
                    <a:pt x="58166" y="10340086"/>
                  </a:lnTo>
                  <a:lnTo>
                    <a:pt x="40258" y="10322179"/>
                  </a:lnTo>
                  <a:cubicBezTo>
                    <a:pt x="2878581" y="7483855"/>
                    <a:pt x="2878581" y="2881884"/>
                    <a:pt x="40258" y="43560"/>
                  </a:cubicBezTo>
                  <a:close/>
                </a:path>
              </a:pathLst>
            </a:custGeom>
            <a:solidFill>
              <a:srgbClr val="589D5A"/>
            </a:solidFill>
          </p:spPr>
        </p:sp>
      </p:grpSp>
      <p:grpSp>
        <p:nvGrpSpPr>
          <p:cNvPr name="Group 9" id="9"/>
          <p:cNvGrpSpPr/>
          <p:nvPr/>
        </p:nvGrpSpPr>
        <p:grpSpPr>
          <a:xfrm rot="0">
            <a:off x="3680547" y="1846724"/>
            <a:ext cx="11463628" cy="893815"/>
            <a:chOff x="0" y="0"/>
            <a:chExt cx="15284838" cy="1191754"/>
          </a:xfrm>
        </p:grpSpPr>
        <p:sp>
          <p:nvSpPr>
            <p:cNvPr name="Freeform 10" id="10"/>
            <p:cNvSpPr/>
            <p:nvPr/>
          </p:nvSpPr>
          <p:spPr>
            <a:xfrm flipH="false" flipV="false" rot="0">
              <a:off x="25400" y="25400"/>
              <a:ext cx="15234031" cy="1140968"/>
            </a:xfrm>
            <a:custGeom>
              <a:avLst/>
              <a:gdLst/>
              <a:ahLst/>
              <a:cxnLst/>
              <a:rect r="r" b="b" t="t" l="l"/>
              <a:pathLst>
                <a:path h="1140968" w="15234031">
                  <a:moveTo>
                    <a:pt x="0" y="0"/>
                  </a:moveTo>
                  <a:lnTo>
                    <a:pt x="15234031" y="0"/>
                  </a:lnTo>
                  <a:lnTo>
                    <a:pt x="15234031" y="1140968"/>
                  </a:lnTo>
                  <a:lnTo>
                    <a:pt x="0" y="1140968"/>
                  </a:lnTo>
                  <a:close/>
                </a:path>
              </a:pathLst>
            </a:custGeom>
            <a:solidFill>
              <a:srgbClr val="70C573"/>
            </a:solidFill>
          </p:spPr>
        </p:sp>
        <p:sp>
          <p:nvSpPr>
            <p:cNvPr name="Freeform 11" id="11"/>
            <p:cNvSpPr/>
            <p:nvPr/>
          </p:nvSpPr>
          <p:spPr>
            <a:xfrm flipH="false" flipV="false" rot="0">
              <a:off x="0" y="0"/>
              <a:ext cx="15284831" cy="1191768"/>
            </a:xfrm>
            <a:custGeom>
              <a:avLst/>
              <a:gdLst/>
              <a:ahLst/>
              <a:cxnLst/>
              <a:rect r="r" b="b" t="t" l="l"/>
              <a:pathLst>
                <a:path h="1191768" w="15284831">
                  <a:moveTo>
                    <a:pt x="25400" y="0"/>
                  </a:moveTo>
                  <a:lnTo>
                    <a:pt x="15259431" y="0"/>
                  </a:lnTo>
                  <a:cubicBezTo>
                    <a:pt x="15273401" y="0"/>
                    <a:pt x="15284831" y="11430"/>
                    <a:pt x="15284831" y="25400"/>
                  </a:cubicBezTo>
                  <a:lnTo>
                    <a:pt x="15284831" y="1166368"/>
                  </a:lnTo>
                  <a:cubicBezTo>
                    <a:pt x="15284831" y="1180338"/>
                    <a:pt x="15273401" y="1191768"/>
                    <a:pt x="1525943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5259431" y="1140968"/>
                  </a:lnTo>
                  <a:lnTo>
                    <a:pt x="15259431" y="1166368"/>
                  </a:lnTo>
                  <a:lnTo>
                    <a:pt x="15234031" y="1166368"/>
                  </a:lnTo>
                  <a:lnTo>
                    <a:pt x="15234031" y="25400"/>
                  </a:lnTo>
                  <a:lnTo>
                    <a:pt x="15259431" y="25400"/>
                  </a:lnTo>
                  <a:lnTo>
                    <a:pt x="15259431" y="50800"/>
                  </a:lnTo>
                  <a:lnTo>
                    <a:pt x="25400" y="50800"/>
                  </a:lnTo>
                  <a:close/>
                </a:path>
              </a:pathLst>
            </a:custGeom>
            <a:solidFill>
              <a:srgbClr val="F2F2F2"/>
            </a:solidFill>
          </p:spPr>
        </p:sp>
      </p:grpSp>
      <p:grpSp>
        <p:nvGrpSpPr>
          <p:cNvPr name="Group 12" id="12"/>
          <p:cNvGrpSpPr/>
          <p:nvPr/>
        </p:nvGrpSpPr>
        <p:grpSpPr>
          <a:xfrm rot="0">
            <a:off x="4403481" y="1846723"/>
            <a:ext cx="10740694" cy="893815"/>
            <a:chOff x="0" y="0"/>
            <a:chExt cx="14320926" cy="1191754"/>
          </a:xfrm>
        </p:grpSpPr>
        <p:sp>
          <p:nvSpPr>
            <p:cNvPr name="Freeform 13" id="13"/>
            <p:cNvSpPr/>
            <p:nvPr/>
          </p:nvSpPr>
          <p:spPr>
            <a:xfrm flipH="false" flipV="false" rot="0">
              <a:off x="0" y="0"/>
              <a:ext cx="14320926" cy="1191754"/>
            </a:xfrm>
            <a:custGeom>
              <a:avLst/>
              <a:gdLst/>
              <a:ahLst/>
              <a:cxnLst/>
              <a:rect r="r" b="b" t="t" l="l"/>
              <a:pathLst>
                <a:path h="1191754" w="14320926">
                  <a:moveTo>
                    <a:pt x="0" y="0"/>
                  </a:moveTo>
                  <a:lnTo>
                    <a:pt x="14320926" y="0"/>
                  </a:lnTo>
                  <a:lnTo>
                    <a:pt x="14320926" y="1191754"/>
                  </a:lnTo>
                  <a:lnTo>
                    <a:pt x="0" y="1191754"/>
                  </a:lnTo>
                  <a:close/>
                </a:path>
              </a:pathLst>
            </a:custGeom>
            <a:solidFill>
              <a:srgbClr val="000000">
                <a:alpha val="0"/>
              </a:srgbClr>
            </a:solidFill>
          </p:spPr>
        </p:sp>
        <p:sp>
          <p:nvSpPr>
            <p:cNvPr name="TextBox 14" id="14"/>
            <p:cNvSpPr txBox="true"/>
            <p:nvPr/>
          </p:nvSpPr>
          <p:spPr>
            <a:xfrm>
              <a:off x="0" y="-47625"/>
              <a:ext cx="14320926"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Viziune comună</a:t>
              </a:r>
            </a:p>
          </p:txBody>
        </p:sp>
      </p:grpSp>
      <p:grpSp>
        <p:nvGrpSpPr>
          <p:cNvPr name="Group 15" id="15"/>
          <p:cNvGrpSpPr/>
          <p:nvPr/>
        </p:nvGrpSpPr>
        <p:grpSpPr>
          <a:xfrm rot="0">
            <a:off x="3145724" y="1739758"/>
            <a:ext cx="1107744" cy="1107744"/>
            <a:chOff x="0" y="0"/>
            <a:chExt cx="1476992" cy="1476992"/>
          </a:xfrm>
        </p:grpSpPr>
        <p:sp>
          <p:nvSpPr>
            <p:cNvPr name="Freeform 16" id="16"/>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17" id="17"/>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18" id="18"/>
          <p:cNvGrpSpPr/>
          <p:nvPr/>
        </p:nvGrpSpPr>
        <p:grpSpPr>
          <a:xfrm rot="0">
            <a:off x="4384431" y="3130134"/>
            <a:ext cx="10759744" cy="893815"/>
            <a:chOff x="0" y="0"/>
            <a:chExt cx="14346326" cy="1191754"/>
          </a:xfrm>
        </p:grpSpPr>
        <p:sp>
          <p:nvSpPr>
            <p:cNvPr name="Freeform 19" id="19"/>
            <p:cNvSpPr/>
            <p:nvPr/>
          </p:nvSpPr>
          <p:spPr>
            <a:xfrm flipH="false" flipV="false" rot="0">
              <a:off x="25400" y="25400"/>
              <a:ext cx="14295501" cy="1140968"/>
            </a:xfrm>
            <a:custGeom>
              <a:avLst/>
              <a:gdLst/>
              <a:ahLst/>
              <a:cxnLst/>
              <a:rect r="r" b="b" t="t" l="l"/>
              <a:pathLst>
                <a:path h="1140968" w="14295501">
                  <a:moveTo>
                    <a:pt x="0" y="0"/>
                  </a:moveTo>
                  <a:lnTo>
                    <a:pt x="14295501" y="0"/>
                  </a:lnTo>
                  <a:lnTo>
                    <a:pt x="14295501" y="1140968"/>
                  </a:lnTo>
                  <a:lnTo>
                    <a:pt x="0" y="1140968"/>
                  </a:lnTo>
                  <a:close/>
                </a:path>
              </a:pathLst>
            </a:custGeom>
            <a:solidFill>
              <a:srgbClr val="70C573"/>
            </a:solidFill>
          </p:spPr>
        </p:sp>
        <p:sp>
          <p:nvSpPr>
            <p:cNvPr name="Freeform 20" id="20"/>
            <p:cNvSpPr/>
            <p:nvPr/>
          </p:nvSpPr>
          <p:spPr>
            <a:xfrm flipH="false" flipV="false" rot="0">
              <a:off x="0" y="0"/>
              <a:ext cx="14346301" cy="1191768"/>
            </a:xfrm>
            <a:custGeom>
              <a:avLst/>
              <a:gdLst/>
              <a:ahLst/>
              <a:cxnLst/>
              <a:rect r="r" b="b" t="t" l="l"/>
              <a:pathLst>
                <a:path h="1191768" w="14346301">
                  <a:moveTo>
                    <a:pt x="25400" y="0"/>
                  </a:moveTo>
                  <a:lnTo>
                    <a:pt x="14320901" y="0"/>
                  </a:lnTo>
                  <a:cubicBezTo>
                    <a:pt x="14334871" y="0"/>
                    <a:pt x="14346301" y="11430"/>
                    <a:pt x="14346301" y="25400"/>
                  </a:cubicBezTo>
                  <a:lnTo>
                    <a:pt x="14346301" y="1166368"/>
                  </a:lnTo>
                  <a:cubicBezTo>
                    <a:pt x="14346301" y="1180338"/>
                    <a:pt x="14334871" y="1191768"/>
                    <a:pt x="1432090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4320901" y="1140968"/>
                  </a:lnTo>
                  <a:lnTo>
                    <a:pt x="14320901" y="1166368"/>
                  </a:lnTo>
                  <a:lnTo>
                    <a:pt x="14295501" y="1166368"/>
                  </a:lnTo>
                  <a:lnTo>
                    <a:pt x="14295501" y="25400"/>
                  </a:lnTo>
                  <a:lnTo>
                    <a:pt x="14320901" y="25400"/>
                  </a:lnTo>
                  <a:lnTo>
                    <a:pt x="14320901" y="50800"/>
                  </a:lnTo>
                  <a:lnTo>
                    <a:pt x="25400" y="50800"/>
                  </a:lnTo>
                  <a:close/>
                </a:path>
              </a:pathLst>
            </a:custGeom>
            <a:solidFill>
              <a:srgbClr val="F2F2F2"/>
            </a:solidFill>
          </p:spPr>
        </p:sp>
      </p:grpSp>
      <p:grpSp>
        <p:nvGrpSpPr>
          <p:cNvPr name="Group 21" id="21"/>
          <p:cNvGrpSpPr/>
          <p:nvPr/>
        </p:nvGrpSpPr>
        <p:grpSpPr>
          <a:xfrm rot="0">
            <a:off x="5279221" y="3130134"/>
            <a:ext cx="9864954" cy="893815"/>
            <a:chOff x="0" y="0"/>
            <a:chExt cx="13153272" cy="1191754"/>
          </a:xfrm>
        </p:grpSpPr>
        <p:sp>
          <p:nvSpPr>
            <p:cNvPr name="Freeform 22" id="22"/>
            <p:cNvSpPr/>
            <p:nvPr/>
          </p:nvSpPr>
          <p:spPr>
            <a:xfrm flipH="false" flipV="false" rot="0">
              <a:off x="0" y="0"/>
              <a:ext cx="13153272" cy="1191754"/>
            </a:xfrm>
            <a:custGeom>
              <a:avLst/>
              <a:gdLst/>
              <a:ahLst/>
              <a:cxnLst/>
              <a:rect r="r" b="b" t="t" l="l"/>
              <a:pathLst>
                <a:path h="1191754" w="13153272">
                  <a:moveTo>
                    <a:pt x="0" y="0"/>
                  </a:moveTo>
                  <a:lnTo>
                    <a:pt x="13153272" y="0"/>
                  </a:lnTo>
                  <a:lnTo>
                    <a:pt x="13153272" y="1191754"/>
                  </a:lnTo>
                  <a:lnTo>
                    <a:pt x="0" y="1191754"/>
                  </a:lnTo>
                  <a:close/>
                </a:path>
              </a:pathLst>
            </a:custGeom>
            <a:solidFill>
              <a:srgbClr val="000000">
                <a:alpha val="0"/>
              </a:srgbClr>
            </a:solidFill>
          </p:spPr>
        </p:sp>
        <p:sp>
          <p:nvSpPr>
            <p:cNvPr name="TextBox 23" id="23"/>
            <p:cNvSpPr txBox="true"/>
            <p:nvPr/>
          </p:nvSpPr>
          <p:spPr>
            <a:xfrm>
              <a:off x="0" y="-47625"/>
              <a:ext cx="13153272"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Încredere</a:t>
              </a:r>
            </a:p>
          </p:txBody>
        </p:sp>
      </p:grpSp>
      <p:grpSp>
        <p:nvGrpSpPr>
          <p:cNvPr name="Group 24" id="24"/>
          <p:cNvGrpSpPr/>
          <p:nvPr/>
        </p:nvGrpSpPr>
        <p:grpSpPr>
          <a:xfrm rot="0">
            <a:off x="3849609" y="3023169"/>
            <a:ext cx="1107744" cy="1107744"/>
            <a:chOff x="0" y="0"/>
            <a:chExt cx="1476992" cy="1476992"/>
          </a:xfrm>
        </p:grpSpPr>
        <p:sp>
          <p:nvSpPr>
            <p:cNvPr name="Freeform 25" id="25"/>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26" id="26"/>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27" id="27"/>
          <p:cNvGrpSpPr/>
          <p:nvPr/>
        </p:nvGrpSpPr>
        <p:grpSpPr>
          <a:xfrm rot="0">
            <a:off x="4706300" y="4413546"/>
            <a:ext cx="10437874" cy="893815"/>
            <a:chOff x="0" y="0"/>
            <a:chExt cx="13917166" cy="1191754"/>
          </a:xfrm>
        </p:grpSpPr>
        <p:sp>
          <p:nvSpPr>
            <p:cNvPr name="Freeform 28" id="28"/>
            <p:cNvSpPr/>
            <p:nvPr/>
          </p:nvSpPr>
          <p:spPr>
            <a:xfrm flipH="false" flipV="false" rot="0">
              <a:off x="25400" y="25400"/>
              <a:ext cx="13866368" cy="1140968"/>
            </a:xfrm>
            <a:custGeom>
              <a:avLst/>
              <a:gdLst/>
              <a:ahLst/>
              <a:cxnLst/>
              <a:rect r="r" b="b" t="t" l="l"/>
              <a:pathLst>
                <a:path h="1140968" w="13866368">
                  <a:moveTo>
                    <a:pt x="0" y="0"/>
                  </a:moveTo>
                  <a:lnTo>
                    <a:pt x="13866368" y="0"/>
                  </a:lnTo>
                  <a:lnTo>
                    <a:pt x="13866368" y="1140968"/>
                  </a:lnTo>
                  <a:lnTo>
                    <a:pt x="0" y="1140968"/>
                  </a:lnTo>
                  <a:close/>
                </a:path>
              </a:pathLst>
            </a:custGeom>
            <a:solidFill>
              <a:srgbClr val="70C573"/>
            </a:solidFill>
          </p:spPr>
        </p:sp>
        <p:sp>
          <p:nvSpPr>
            <p:cNvPr name="Freeform 29" id="29"/>
            <p:cNvSpPr/>
            <p:nvPr/>
          </p:nvSpPr>
          <p:spPr>
            <a:xfrm flipH="false" flipV="false" rot="0">
              <a:off x="0" y="0"/>
              <a:ext cx="13917168" cy="1191768"/>
            </a:xfrm>
            <a:custGeom>
              <a:avLst/>
              <a:gdLst/>
              <a:ahLst/>
              <a:cxnLst/>
              <a:rect r="r" b="b" t="t" l="l"/>
              <a:pathLst>
                <a:path h="1191768" w="13917168">
                  <a:moveTo>
                    <a:pt x="25400" y="0"/>
                  </a:moveTo>
                  <a:lnTo>
                    <a:pt x="13891768" y="0"/>
                  </a:lnTo>
                  <a:cubicBezTo>
                    <a:pt x="13905737" y="0"/>
                    <a:pt x="13917168" y="11430"/>
                    <a:pt x="13917168" y="25400"/>
                  </a:cubicBezTo>
                  <a:lnTo>
                    <a:pt x="13917168" y="1166368"/>
                  </a:lnTo>
                  <a:cubicBezTo>
                    <a:pt x="13917168" y="1180338"/>
                    <a:pt x="13905737" y="1191768"/>
                    <a:pt x="13891768"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3891768" y="1140968"/>
                  </a:lnTo>
                  <a:lnTo>
                    <a:pt x="13891768" y="1166368"/>
                  </a:lnTo>
                  <a:lnTo>
                    <a:pt x="13866368" y="1166368"/>
                  </a:lnTo>
                  <a:lnTo>
                    <a:pt x="13866368" y="25400"/>
                  </a:lnTo>
                  <a:lnTo>
                    <a:pt x="13891768" y="25400"/>
                  </a:lnTo>
                  <a:lnTo>
                    <a:pt x="13891768" y="50800"/>
                  </a:lnTo>
                  <a:lnTo>
                    <a:pt x="25400" y="50800"/>
                  </a:lnTo>
                  <a:close/>
                </a:path>
              </a:pathLst>
            </a:custGeom>
            <a:solidFill>
              <a:srgbClr val="F2F2F2"/>
            </a:solidFill>
          </p:spPr>
        </p:sp>
      </p:grpSp>
      <p:grpSp>
        <p:nvGrpSpPr>
          <p:cNvPr name="Group 30" id="30"/>
          <p:cNvGrpSpPr/>
          <p:nvPr/>
        </p:nvGrpSpPr>
        <p:grpSpPr>
          <a:xfrm rot="0">
            <a:off x="6043927" y="4413546"/>
            <a:ext cx="9100247" cy="893815"/>
            <a:chOff x="0" y="0"/>
            <a:chExt cx="12133662" cy="1191754"/>
          </a:xfrm>
        </p:grpSpPr>
        <p:sp>
          <p:nvSpPr>
            <p:cNvPr name="Freeform 31" id="31"/>
            <p:cNvSpPr/>
            <p:nvPr/>
          </p:nvSpPr>
          <p:spPr>
            <a:xfrm flipH="false" flipV="false" rot="0">
              <a:off x="0" y="0"/>
              <a:ext cx="12133662" cy="1191754"/>
            </a:xfrm>
            <a:custGeom>
              <a:avLst/>
              <a:gdLst/>
              <a:ahLst/>
              <a:cxnLst/>
              <a:rect r="r" b="b" t="t" l="l"/>
              <a:pathLst>
                <a:path h="1191754" w="12133662">
                  <a:moveTo>
                    <a:pt x="0" y="0"/>
                  </a:moveTo>
                  <a:lnTo>
                    <a:pt x="12133662" y="0"/>
                  </a:lnTo>
                  <a:lnTo>
                    <a:pt x="12133662" y="1191754"/>
                  </a:lnTo>
                  <a:lnTo>
                    <a:pt x="0" y="1191754"/>
                  </a:lnTo>
                  <a:close/>
                </a:path>
              </a:pathLst>
            </a:custGeom>
            <a:solidFill>
              <a:srgbClr val="000000">
                <a:alpha val="0"/>
              </a:srgbClr>
            </a:solidFill>
          </p:spPr>
        </p:sp>
        <p:sp>
          <p:nvSpPr>
            <p:cNvPr name="TextBox 32" id="32"/>
            <p:cNvSpPr txBox="true"/>
            <p:nvPr/>
          </p:nvSpPr>
          <p:spPr>
            <a:xfrm>
              <a:off x="0" y="-47625"/>
              <a:ext cx="12133662"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R</a:t>
              </a:r>
              <a:r>
                <a:rPr lang="en-US" sz="4650">
                  <a:solidFill>
                    <a:srgbClr val="F2F2F2"/>
                  </a:solidFill>
                  <a:latin typeface="Arial"/>
                  <a:ea typeface="Arial"/>
                  <a:cs typeface="Arial"/>
                  <a:sym typeface="Arial"/>
                </a:rPr>
                <a:t>oluri clare</a:t>
              </a:r>
            </a:p>
          </p:txBody>
        </p:sp>
      </p:grpSp>
      <p:grpSp>
        <p:nvGrpSpPr>
          <p:cNvPr name="Group 33" id="33"/>
          <p:cNvGrpSpPr/>
          <p:nvPr/>
        </p:nvGrpSpPr>
        <p:grpSpPr>
          <a:xfrm rot="0">
            <a:off x="4171478" y="4306581"/>
            <a:ext cx="1107744" cy="1107744"/>
            <a:chOff x="0" y="0"/>
            <a:chExt cx="1476992" cy="1476992"/>
          </a:xfrm>
        </p:grpSpPr>
        <p:sp>
          <p:nvSpPr>
            <p:cNvPr name="Freeform 34" id="34"/>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35" id="35"/>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36" id="36"/>
          <p:cNvGrpSpPr/>
          <p:nvPr/>
        </p:nvGrpSpPr>
        <p:grpSpPr>
          <a:xfrm rot="0">
            <a:off x="4706300" y="5696144"/>
            <a:ext cx="10437874" cy="893816"/>
            <a:chOff x="0" y="0"/>
            <a:chExt cx="13917166" cy="1191754"/>
          </a:xfrm>
        </p:grpSpPr>
        <p:sp>
          <p:nvSpPr>
            <p:cNvPr name="Freeform 37" id="37"/>
            <p:cNvSpPr/>
            <p:nvPr/>
          </p:nvSpPr>
          <p:spPr>
            <a:xfrm flipH="false" flipV="false" rot="0">
              <a:off x="25400" y="25400"/>
              <a:ext cx="13866368" cy="1140968"/>
            </a:xfrm>
            <a:custGeom>
              <a:avLst/>
              <a:gdLst/>
              <a:ahLst/>
              <a:cxnLst/>
              <a:rect r="r" b="b" t="t" l="l"/>
              <a:pathLst>
                <a:path h="1140968" w="13866368">
                  <a:moveTo>
                    <a:pt x="0" y="0"/>
                  </a:moveTo>
                  <a:lnTo>
                    <a:pt x="13866368" y="0"/>
                  </a:lnTo>
                  <a:lnTo>
                    <a:pt x="13866368" y="1140968"/>
                  </a:lnTo>
                  <a:lnTo>
                    <a:pt x="0" y="1140968"/>
                  </a:lnTo>
                  <a:close/>
                </a:path>
              </a:pathLst>
            </a:custGeom>
            <a:solidFill>
              <a:srgbClr val="70C573"/>
            </a:solidFill>
          </p:spPr>
        </p:sp>
        <p:sp>
          <p:nvSpPr>
            <p:cNvPr name="Freeform 38" id="38"/>
            <p:cNvSpPr/>
            <p:nvPr/>
          </p:nvSpPr>
          <p:spPr>
            <a:xfrm flipH="false" flipV="false" rot="0">
              <a:off x="0" y="0"/>
              <a:ext cx="13917168" cy="1191768"/>
            </a:xfrm>
            <a:custGeom>
              <a:avLst/>
              <a:gdLst/>
              <a:ahLst/>
              <a:cxnLst/>
              <a:rect r="r" b="b" t="t" l="l"/>
              <a:pathLst>
                <a:path h="1191768" w="13917168">
                  <a:moveTo>
                    <a:pt x="25400" y="0"/>
                  </a:moveTo>
                  <a:lnTo>
                    <a:pt x="13891768" y="0"/>
                  </a:lnTo>
                  <a:cubicBezTo>
                    <a:pt x="13905737" y="0"/>
                    <a:pt x="13917168" y="11430"/>
                    <a:pt x="13917168" y="25400"/>
                  </a:cubicBezTo>
                  <a:lnTo>
                    <a:pt x="13917168" y="1166368"/>
                  </a:lnTo>
                  <a:cubicBezTo>
                    <a:pt x="13917168" y="1180338"/>
                    <a:pt x="13905737" y="1191768"/>
                    <a:pt x="13891768"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3891768" y="1140968"/>
                  </a:lnTo>
                  <a:lnTo>
                    <a:pt x="13891768" y="1166368"/>
                  </a:lnTo>
                  <a:lnTo>
                    <a:pt x="13866368" y="1166368"/>
                  </a:lnTo>
                  <a:lnTo>
                    <a:pt x="13866368" y="25400"/>
                  </a:lnTo>
                  <a:lnTo>
                    <a:pt x="13891768" y="25400"/>
                  </a:lnTo>
                  <a:lnTo>
                    <a:pt x="13891768" y="50800"/>
                  </a:lnTo>
                  <a:lnTo>
                    <a:pt x="25400" y="50800"/>
                  </a:lnTo>
                  <a:close/>
                </a:path>
              </a:pathLst>
            </a:custGeom>
            <a:solidFill>
              <a:srgbClr val="F2F2F2"/>
            </a:solidFill>
          </p:spPr>
        </p:sp>
      </p:grpSp>
      <p:grpSp>
        <p:nvGrpSpPr>
          <p:cNvPr name="Group 39" id="39"/>
          <p:cNvGrpSpPr/>
          <p:nvPr/>
        </p:nvGrpSpPr>
        <p:grpSpPr>
          <a:xfrm rot="0">
            <a:off x="6043927" y="5696144"/>
            <a:ext cx="9100247" cy="893816"/>
            <a:chOff x="0" y="0"/>
            <a:chExt cx="12133662" cy="1191754"/>
          </a:xfrm>
        </p:grpSpPr>
        <p:sp>
          <p:nvSpPr>
            <p:cNvPr name="Freeform 40" id="40"/>
            <p:cNvSpPr/>
            <p:nvPr/>
          </p:nvSpPr>
          <p:spPr>
            <a:xfrm flipH="false" flipV="false" rot="0">
              <a:off x="0" y="0"/>
              <a:ext cx="12133662" cy="1191754"/>
            </a:xfrm>
            <a:custGeom>
              <a:avLst/>
              <a:gdLst/>
              <a:ahLst/>
              <a:cxnLst/>
              <a:rect r="r" b="b" t="t" l="l"/>
              <a:pathLst>
                <a:path h="1191754" w="12133662">
                  <a:moveTo>
                    <a:pt x="0" y="0"/>
                  </a:moveTo>
                  <a:lnTo>
                    <a:pt x="12133662" y="0"/>
                  </a:lnTo>
                  <a:lnTo>
                    <a:pt x="12133662" y="1191754"/>
                  </a:lnTo>
                  <a:lnTo>
                    <a:pt x="0" y="1191754"/>
                  </a:lnTo>
                  <a:close/>
                </a:path>
              </a:pathLst>
            </a:custGeom>
            <a:solidFill>
              <a:srgbClr val="000000">
                <a:alpha val="0"/>
              </a:srgbClr>
            </a:solidFill>
          </p:spPr>
        </p:sp>
        <p:sp>
          <p:nvSpPr>
            <p:cNvPr name="TextBox 41" id="41"/>
            <p:cNvSpPr txBox="true"/>
            <p:nvPr/>
          </p:nvSpPr>
          <p:spPr>
            <a:xfrm>
              <a:off x="0" y="-47625"/>
              <a:ext cx="12133662"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 Comunicare bună</a:t>
              </a:r>
            </a:p>
          </p:txBody>
        </p:sp>
      </p:grpSp>
      <p:grpSp>
        <p:nvGrpSpPr>
          <p:cNvPr name="Group 42" id="42"/>
          <p:cNvGrpSpPr/>
          <p:nvPr/>
        </p:nvGrpSpPr>
        <p:grpSpPr>
          <a:xfrm rot="0">
            <a:off x="4171478" y="5589180"/>
            <a:ext cx="1107744" cy="1107744"/>
            <a:chOff x="0" y="0"/>
            <a:chExt cx="1476992" cy="1476992"/>
          </a:xfrm>
        </p:grpSpPr>
        <p:sp>
          <p:nvSpPr>
            <p:cNvPr name="Freeform 43" id="43"/>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44" id="44"/>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45" id="45"/>
          <p:cNvGrpSpPr/>
          <p:nvPr/>
        </p:nvGrpSpPr>
        <p:grpSpPr>
          <a:xfrm rot="0">
            <a:off x="4384431" y="6979556"/>
            <a:ext cx="10759744" cy="893816"/>
            <a:chOff x="0" y="0"/>
            <a:chExt cx="14346326" cy="1191754"/>
          </a:xfrm>
        </p:grpSpPr>
        <p:sp>
          <p:nvSpPr>
            <p:cNvPr name="Freeform 46" id="46"/>
            <p:cNvSpPr/>
            <p:nvPr/>
          </p:nvSpPr>
          <p:spPr>
            <a:xfrm flipH="false" flipV="false" rot="0">
              <a:off x="25400" y="25400"/>
              <a:ext cx="14295501" cy="1140968"/>
            </a:xfrm>
            <a:custGeom>
              <a:avLst/>
              <a:gdLst/>
              <a:ahLst/>
              <a:cxnLst/>
              <a:rect r="r" b="b" t="t" l="l"/>
              <a:pathLst>
                <a:path h="1140968" w="14295501">
                  <a:moveTo>
                    <a:pt x="0" y="0"/>
                  </a:moveTo>
                  <a:lnTo>
                    <a:pt x="14295501" y="0"/>
                  </a:lnTo>
                  <a:lnTo>
                    <a:pt x="14295501" y="1140968"/>
                  </a:lnTo>
                  <a:lnTo>
                    <a:pt x="0" y="1140968"/>
                  </a:lnTo>
                  <a:close/>
                </a:path>
              </a:pathLst>
            </a:custGeom>
            <a:solidFill>
              <a:srgbClr val="70C573"/>
            </a:solidFill>
          </p:spPr>
        </p:sp>
        <p:sp>
          <p:nvSpPr>
            <p:cNvPr name="Freeform 47" id="47"/>
            <p:cNvSpPr/>
            <p:nvPr/>
          </p:nvSpPr>
          <p:spPr>
            <a:xfrm flipH="false" flipV="false" rot="0">
              <a:off x="0" y="0"/>
              <a:ext cx="14346301" cy="1191768"/>
            </a:xfrm>
            <a:custGeom>
              <a:avLst/>
              <a:gdLst/>
              <a:ahLst/>
              <a:cxnLst/>
              <a:rect r="r" b="b" t="t" l="l"/>
              <a:pathLst>
                <a:path h="1191768" w="14346301">
                  <a:moveTo>
                    <a:pt x="25400" y="0"/>
                  </a:moveTo>
                  <a:lnTo>
                    <a:pt x="14320901" y="0"/>
                  </a:lnTo>
                  <a:cubicBezTo>
                    <a:pt x="14334871" y="0"/>
                    <a:pt x="14346301" y="11430"/>
                    <a:pt x="14346301" y="25400"/>
                  </a:cubicBezTo>
                  <a:lnTo>
                    <a:pt x="14346301" y="1166368"/>
                  </a:lnTo>
                  <a:cubicBezTo>
                    <a:pt x="14346301" y="1180338"/>
                    <a:pt x="14334871" y="1191768"/>
                    <a:pt x="1432090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4320901" y="1140968"/>
                  </a:lnTo>
                  <a:lnTo>
                    <a:pt x="14320901" y="1166368"/>
                  </a:lnTo>
                  <a:lnTo>
                    <a:pt x="14295501" y="1166368"/>
                  </a:lnTo>
                  <a:lnTo>
                    <a:pt x="14295501" y="25400"/>
                  </a:lnTo>
                  <a:lnTo>
                    <a:pt x="14320901" y="25400"/>
                  </a:lnTo>
                  <a:lnTo>
                    <a:pt x="14320901" y="50800"/>
                  </a:lnTo>
                  <a:lnTo>
                    <a:pt x="25400" y="50800"/>
                  </a:lnTo>
                  <a:close/>
                </a:path>
              </a:pathLst>
            </a:custGeom>
            <a:solidFill>
              <a:srgbClr val="F2F2F2"/>
            </a:solidFill>
          </p:spPr>
        </p:sp>
      </p:grpSp>
      <p:grpSp>
        <p:nvGrpSpPr>
          <p:cNvPr name="Group 48" id="48"/>
          <p:cNvGrpSpPr/>
          <p:nvPr/>
        </p:nvGrpSpPr>
        <p:grpSpPr>
          <a:xfrm rot="0">
            <a:off x="5279221" y="6979556"/>
            <a:ext cx="9864954" cy="893816"/>
            <a:chOff x="0" y="0"/>
            <a:chExt cx="13153272" cy="1191754"/>
          </a:xfrm>
        </p:grpSpPr>
        <p:sp>
          <p:nvSpPr>
            <p:cNvPr name="Freeform 49" id="49"/>
            <p:cNvSpPr/>
            <p:nvPr/>
          </p:nvSpPr>
          <p:spPr>
            <a:xfrm flipH="false" flipV="false" rot="0">
              <a:off x="0" y="0"/>
              <a:ext cx="13153272" cy="1191754"/>
            </a:xfrm>
            <a:custGeom>
              <a:avLst/>
              <a:gdLst/>
              <a:ahLst/>
              <a:cxnLst/>
              <a:rect r="r" b="b" t="t" l="l"/>
              <a:pathLst>
                <a:path h="1191754" w="13153272">
                  <a:moveTo>
                    <a:pt x="0" y="0"/>
                  </a:moveTo>
                  <a:lnTo>
                    <a:pt x="13153272" y="0"/>
                  </a:lnTo>
                  <a:lnTo>
                    <a:pt x="13153272" y="1191754"/>
                  </a:lnTo>
                  <a:lnTo>
                    <a:pt x="0" y="1191754"/>
                  </a:lnTo>
                  <a:close/>
                </a:path>
              </a:pathLst>
            </a:custGeom>
            <a:solidFill>
              <a:srgbClr val="000000">
                <a:alpha val="0"/>
              </a:srgbClr>
            </a:solidFill>
          </p:spPr>
        </p:sp>
        <p:sp>
          <p:nvSpPr>
            <p:cNvPr name="TextBox 50" id="50"/>
            <p:cNvSpPr txBox="true"/>
            <p:nvPr/>
          </p:nvSpPr>
          <p:spPr>
            <a:xfrm>
              <a:off x="0" y="-47625"/>
              <a:ext cx="13153272"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Beneficii comune</a:t>
              </a:r>
            </a:p>
          </p:txBody>
        </p:sp>
      </p:grpSp>
      <p:grpSp>
        <p:nvGrpSpPr>
          <p:cNvPr name="Group 51" id="51"/>
          <p:cNvGrpSpPr/>
          <p:nvPr/>
        </p:nvGrpSpPr>
        <p:grpSpPr>
          <a:xfrm rot="0">
            <a:off x="3849609" y="6872590"/>
            <a:ext cx="1107744" cy="1107744"/>
            <a:chOff x="0" y="0"/>
            <a:chExt cx="1476992" cy="1476992"/>
          </a:xfrm>
        </p:grpSpPr>
        <p:sp>
          <p:nvSpPr>
            <p:cNvPr name="Freeform 52" id="52"/>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53" id="53"/>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54" id="54"/>
          <p:cNvGrpSpPr/>
          <p:nvPr/>
        </p:nvGrpSpPr>
        <p:grpSpPr>
          <a:xfrm rot="0">
            <a:off x="3680547" y="8262966"/>
            <a:ext cx="11463628" cy="893816"/>
            <a:chOff x="0" y="0"/>
            <a:chExt cx="15284838" cy="1191754"/>
          </a:xfrm>
        </p:grpSpPr>
        <p:sp>
          <p:nvSpPr>
            <p:cNvPr name="Freeform 55" id="55"/>
            <p:cNvSpPr/>
            <p:nvPr/>
          </p:nvSpPr>
          <p:spPr>
            <a:xfrm flipH="false" flipV="false" rot="0">
              <a:off x="25400" y="25400"/>
              <a:ext cx="15234031" cy="1140968"/>
            </a:xfrm>
            <a:custGeom>
              <a:avLst/>
              <a:gdLst/>
              <a:ahLst/>
              <a:cxnLst/>
              <a:rect r="r" b="b" t="t" l="l"/>
              <a:pathLst>
                <a:path h="1140968" w="15234031">
                  <a:moveTo>
                    <a:pt x="0" y="0"/>
                  </a:moveTo>
                  <a:lnTo>
                    <a:pt x="15234031" y="0"/>
                  </a:lnTo>
                  <a:lnTo>
                    <a:pt x="15234031" y="1140968"/>
                  </a:lnTo>
                  <a:lnTo>
                    <a:pt x="0" y="1140968"/>
                  </a:lnTo>
                  <a:close/>
                </a:path>
              </a:pathLst>
            </a:custGeom>
            <a:solidFill>
              <a:srgbClr val="70C573"/>
            </a:solidFill>
          </p:spPr>
        </p:sp>
        <p:sp>
          <p:nvSpPr>
            <p:cNvPr name="Freeform 56" id="56"/>
            <p:cNvSpPr/>
            <p:nvPr/>
          </p:nvSpPr>
          <p:spPr>
            <a:xfrm flipH="false" flipV="false" rot="0">
              <a:off x="0" y="0"/>
              <a:ext cx="15284831" cy="1191768"/>
            </a:xfrm>
            <a:custGeom>
              <a:avLst/>
              <a:gdLst/>
              <a:ahLst/>
              <a:cxnLst/>
              <a:rect r="r" b="b" t="t" l="l"/>
              <a:pathLst>
                <a:path h="1191768" w="15284831">
                  <a:moveTo>
                    <a:pt x="25400" y="0"/>
                  </a:moveTo>
                  <a:lnTo>
                    <a:pt x="15259431" y="0"/>
                  </a:lnTo>
                  <a:cubicBezTo>
                    <a:pt x="15273401" y="0"/>
                    <a:pt x="15284831" y="11430"/>
                    <a:pt x="15284831" y="25400"/>
                  </a:cubicBezTo>
                  <a:lnTo>
                    <a:pt x="15284831" y="1166368"/>
                  </a:lnTo>
                  <a:cubicBezTo>
                    <a:pt x="15284831" y="1180338"/>
                    <a:pt x="15273401" y="1191768"/>
                    <a:pt x="1525943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5259431" y="1140968"/>
                  </a:lnTo>
                  <a:lnTo>
                    <a:pt x="15259431" y="1166368"/>
                  </a:lnTo>
                  <a:lnTo>
                    <a:pt x="15234031" y="1166368"/>
                  </a:lnTo>
                  <a:lnTo>
                    <a:pt x="15234031" y="25400"/>
                  </a:lnTo>
                  <a:lnTo>
                    <a:pt x="15259431" y="25400"/>
                  </a:lnTo>
                  <a:lnTo>
                    <a:pt x="15259431" y="50800"/>
                  </a:lnTo>
                  <a:lnTo>
                    <a:pt x="25400" y="50800"/>
                  </a:lnTo>
                  <a:close/>
                </a:path>
              </a:pathLst>
            </a:custGeom>
            <a:solidFill>
              <a:srgbClr val="F2F2F2"/>
            </a:solidFill>
          </p:spPr>
        </p:sp>
      </p:grpSp>
      <p:grpSp>
        <p:nvGrpSpPr>
          <p:cNvPr name="Group 57" id="57"/>
          <p:cNvGrpSpPr/>
          <p:nvPr/>
        </p:nvGrpSpPr>
        <p:grpSpPr>
          <a:xfrm rot="0">
            <a:off x="4725350" y="8262966"/>
            <a:ext cx="10418826" cy="893816"/>
            <a:chOff x="0" y="0"/>
            <a:chExt cx="13891768" cy="1191754"/>
          </a:xfrm>
        </p:grpSpPr>
        <p:sp>
          <p:nvSpPr>
            <p:cNvPr name="Freeform 58" id="58"/>
            <p:cNvSpPr/>
            <p:nvPr/>
          </p:nvSpPr>
          <p:spPr>
            <a:xfrm flipH="false" flipV="false" rot="0">
              <a:off x="0" y="0"/>
              <a:ext cx="13891768" cy="1191754"/>
            </a:xfrm>
            <a:custGeom>
              <a:avLst/>
              <a:gdLst/>
              <a:ahLst/>
              <a:cxnLst/>
              <a:rect r="r" b="b" t="t" l="l"/>
              <a:pathLst>
                <a:path h="1191754" w="13891768">
                  <a:moveTo>
                    <a:pt x="0" y="0"/>
                  </a:moveTo>
                  <a:lnTo>
                    <a:pt x="13891768" y="0"/>
                  </a:lnTo>
                  <a:lnTo>
                    <a:pt x="13891768" y="1191754"/>
                  </a:lnTo>
                  <a:lnTo>
                    <a:pt x="0" y="1191754"/>
                  </a:lnTo>
                  <a:close/>
                </a:path>
              </a:pathLst>
            </a:custGeom>
            <a:solidFill>
              <a:srgbClr val="000000">
                <a:alpha val="0"/>
              </a:srgbClr>
            </a:solidFill>
          </p:spPr>
        </p:sp>
        <p:sp>
          <p:nvSpPr>
            <p:cNvPr name="TextBox 59" id="59"/>
            <p:cNvSpPr txBox="true"/>
            <p:nvPr/>
          </p:nvSpPr>
          <p:spPr>
            <a:xfrm>
              <a:off x="0" y="-47625"/>
              <a:ext cx="13891768"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Flexibilitate</a:t>
              </a:r>
            </a:p>
          </p:txBody>
        </p:sp>
      </p:grpSp>
      <p:grpSp>
        <p:nvGrpSpPr>
          <p:cNvPr name="Group 60" id="60"/>
          <p:cNvGrpSpPr/>
          <p:nvPr/>
        </p:nvGrpSpPr>
        <p:grpSpPr>
          <a:xfrm rot="0">
            <a:off x="3145724" y="8156002"/>
            <a:ext cx="1107744" cy="1107744"/>
            <a:chOff x="0" y="0"/>
            <a:chExt cx="1476992" cy="1476992"/>
          </a:xfrm>
        </p:grpSpPr>
        <p:sp>
          <p:nvSpPr>
            <p:cNvPr name="Freeform 61" id="61"/>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62" id="62"/>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073824"/>
            <a:chOff x="0" y="0"/>
            <a:chExt cx="23888710" cy="1431766"/>
          </a:xfrm>
        </p:grpSpPr>
        <p:sp>
          <p:nvSpPr>
            <p:cNvPr name="Freeform 5" id="5"/>
            <p:cNvSpPr/>
            <p:nvPr/>
          </p:nvSpPr>
          <p:spPr>
            <a:xfrm flipH="false" flipV="false" rot="0">
              <a:off x="0" y="0"/>
              <a:ext cx="23888709" cy="1431766"/>
            </a:xfrm>
            <a:custGeom>
              <a:avLst/>
              <a:gdLst/>
              <a:ahLst/>
              <a:cxnLst/>
              <a:rect r="r" b="b" t="t" l="l"/>
              <a:pathLst>
                <a:path h="1431766" w="23888709">
                  <a:moveTo>
                    <a:pt x="0" y="0"/>
                  </a:moveTo>
                  <a:lnTo>
                    <a:pt x="23888709" y="0"/>
                  </a:lnTo>
                  <a:lnTo>
                    <a:pt x="23888709" y="1431766"/>
                  </a:lnTo>
                  <a:lnTo>
                    <a:pt x="0" y="1431766"/>
                  </a:lnTo>
                  <a:close/>
                </a:path>
              </a:pathLst>
            </a:custGeom>
            <a:solidFill>
              <a:srgbClr val="000000">
                <a:alpha val="0"/>
              </a:srgbClr>
            </a:solidFill>
          </p:spPr>
        </p:sp>
        <p:sp>
          <p:nvSpPr>
            <p:cNvPr name="TextBox 6" id="6"/>
            <p:cNvSpPr txBox="true"/>
            <p:nvPr/>
          </p:nvSpPr>
          <p:spPr>
            <a:xfrm>
              <a:off x="0" y="-47625"/>
              <a:ext cx="23888710" cy="1479391"/>
            </a:xfrm>
            <a:prstGeom prst="rect">
              <a:avLst/>
            </a:prstGeom>
          </p:spPr>
          <p:txBody>
            <a:bodyPr anchor="ctr" rtlCol="false" tIns="0" lIns="0" bIns="0" rIns="0"/>
            <a:lstStyle/>
            <a:p>
              <a:pPr algn="l" marL="0" indent="0" lvl="0">
                <a:lnSpc>
                  <a:spcPts val="5332"/>
                </a:lnSpc>
              </a:pPr>
              <a:r>
                <a:rPr lang="en-US" b="true" sz="4937">
                  <a:solidFill>
                    <a:srgbClr val="F2F2F2"/>
                  </a:solidFill>
                  <a:latin typeface="Calibri (MS) Bold"/>
                  <a:ea typeface="Calibri (MS) Bold"/>
                  <a:cs typeface="Calibri (MS) Bold"/>
                  <a:sym typeface="Calibri (MS) Bold"/>
                </a:rPr>
                <a:t>Strategii pentru construirea și susținerea parteneriatelor comunitare</a:t>
              </a:r>
            </a:p>
          </p:txBody>
        </p:sp>
      </p:grpSp>
      <p:graphicFrame>
        <p:nvGraphicFramePr>
          <p:cNvPr name="Table 7" id="7"/>
          <p:cNvGraphicFramePr>
            <a:graphicFrameLocks noGrp="true"/>
          </p:cNvGraphicFramePr>
          <p:nvPr/>
        </p:nvGraphicFramePr>
        <p:xfrm>
          <a:off x="330658" y="1460976"/>
          <a:ext cx="17732827" cy="8565433"/>
        </p:xfrm>
        <a:graphic>
          <a:graphicData uri="http://schemas.openxmlformats.org/drawingml/2006/table">
            <a:tbl>
              <a:tblPr/>
              <a:tblGrid>
                <a:gridCol w="3734739"/>
                <a:gridCol w="6980703"/>
                <a:gridCol w="7017384"/>
              </a:tblGrid>
              <a:tr h="1033661">
                <a:tc>
                  <a:txBody>
                    <a:bodyPr anchor="t" rtlCol="false"/>
                    <a:lstStyle/>
                    <a:p>
                      <a:pPr algn="ctr" marL="0" indent="0" lvl="0">
                        <a:lnSpc>
                          <a:spcPts val="2879"/>
                        </a:lnSpc>
                        <a:spcBef>
                          <a:spcPct val="0"/>
                        </a:spcBef>
                        <a:defRPr/>
                      </a:pPr>
                      <a:r>
                        <a:rPr lang="en-US" b="true" sz="2400" strike="noStrike" u="none">
                          <a:solidFill>
                            <a:srgbClr val="F2F2F2"/>
                          </a:solidFill>
                          <a:latin typeface="Arial Bold"/>
                          <a:ea typeface="Arial Bold"/>
                          <a:cs typeface="Arial Bold"/>
                          <a:sym typeface="Arial Bold"/>
                        </a:rPr>
                        <a:t>Strategie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Ce implică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De ce contează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429887">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1. Efectuați o evaluare a nevoilor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Sondaje, interviuri sau forumuri comunitare pentru a înțelege prioritățile și problemele locale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Se asigură că parteneriatul abordează preocupări reale și include părțile interesate relevante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429887">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2. Implicați partenerii potriviți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Implicarea organizațiilor sau a persoanelor cu valori comune, competențe relevante sau influență locală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Crește eficacitatea și legitimitatea inițiativei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103055">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3. Creați un acord de parteneriat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Formalizați rolurile, responsabilitățile și așteptările în scris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Previne confuzia, consolidează responsabilitatea și stabilește obiective clare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103055">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4. Mențineți comunicarea continuă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Verificări regulate, bucle de feedback și discuții incluzive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Menține partenerii informați, motivați și aliniați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103055">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5. Evaluați și adaptați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Monitorizați progresul, colectați feedback și revizuiți planurile după cum este necesar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Promovează flexibilitatea și ajută la depășirea provocărilor neașteptate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362833">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6. Sărbătoriți succesul împreună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Recunoașteți etapele importante public sau în cadrul grupului, împărtășiți povești cu impact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Construiește moralul, consolidează relațiile și consolidează sentimentul de apartenență la comunitate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bl>
          </a:graphicData>
        </a:graphic>
      </p:graphicFrame>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DAGv462q7Z8</dc:identifier>
  <dcterms:modified xsi:type="dcterms:W3CDTF">2011-08-01T06:04:30Z</dcterms:modified>
  <cp:revision>1</cp:revision>
  <dc:title>Copy of Module 4_Sub module 4.3.pptx</dc:title>
</cp:coreProperties>
</file>